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  <p:sldMasterId id="2147483768" r:id="rId2"/>
  </p:sldMasterIdLst>
  <p:notesMasterIdLst>
    <p:notesMasterId r:id="rId27"/>
  </p:notesMasterIdLst>
  <p:sldIdLst>
    <p:sldId id="266" r:id="rId3"/>
    <p:sldId id="4326" r:id="rId4"/>
    <p:sldId id="7057" r:id="rId5"/>
    <p:sldId id="4517" r:id="rId6"/>
    <p:sldId id="7064" r:id="rId7"/>
    <p:sldId id="4434" r:id="rId8"/>
    <p:sldId id="7066" r:id="rId9"/>
    <p:sldId id="4569" r:id="rId10"/>
    <p:sldId id="7065" r:id="rId11"/>
    <p:sldId id="4565" r:id="rId12"/>
    <p:sldId id="4566" r:id="rId13"/>
    <p:sldId id="4567" r:id="rId14"/>
    <p:sldId id="4570" r:id="rId15"/>
    <p:sldId id="4578" r:id="rId16"/>
    <p:sldId id="7067" r:id="rId17"/>
    <p:sldId id="4494" r:id="rId18"/>
    <p:sldId id="4568" r:id="rId19"/>
    <p:sldId id="7068" r:id="rId20"/>
    <p:sldId id="6995" r:id="rId21"/>
    <p:sldId id="7006" r:id="rId22"/>
    <p:sldId id="7054" r:id="rId23"/>
    <p:sldId id="7062" r:id="rId24"/>
    <p:sldId id="7056" r:id="rId25"/>
    <p:sldId id="261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Minion" panose="020B0604020202020204" charset="0"/>
      <p:regular r:id="rId29"/>
      <p:bold r:id="rId30"/>
      <p:italic r:id="rId31"/>
      <p:boldItalic r:id="rId32"/>
    </p:embeddedFont>
    <p:embeddedFont>
      <p:font typeface="Myriad Pro" panose="020B0503030403020204" charset="0"/>
      <p:regular r:id="rId33"/>
      <p:bold r:id="rId34"/>
      <p:italic r:id="rId35"/>
      <p:boldItalic r:id="rId36"/>
    </p:embeddedFont>
    <p:embeddedFont>
      <p:font typeface="Myriad Pro Black" panose="020B0803030403020204" charset="0"/>
      <p:bold r:id="rId37"/>
      <p:boldItalic r:id="rId38"/>
    </p:embeddedFont>
    <p:embeddedFont>
      <p:font typeface="Tahoma" panose="020B0604030504040204" pitchFamily="34" charset="0"/>
      <p:regular r:id="rId39"/>
      <p:bold r:id="rId40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7DB"/>
    <a:srgbClr val="797979"/>
    <a:srgbClr val="475362"/>
    <a:srgbClr val="7F7F7F"/>
    <a:srgbClr val="C9E0F3"/>
    <a:srgbClr val="164974"/>
    <a:srgbClr val="1F66A1"/>
    <a:srgbClr val="B2CCEC"/>
    <a:srgbClr val="E3EFF9"/>
    <a:srgbClr val="081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291" autoAdjust="0"/>
  </p:normalViewPr>
  <p:slideViewPr>
    <p:cSldViewPr>
      <p:cViewPr varScale="1">
        <p:scale>
          <a:sx n="82" d="100"/>
          <a:sy n="82" d="100"/>
        </p:scale>
        <p:origin x="350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Aplicación de filtros fisiográficos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10</a:t>
            </a:fld>
            <a:endParaRPr lang="pt-BR" noProof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25B8725-5F11-4C3A-81F8-52B72363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9" t="11292" r="2500" b="10884"/>
          <a:stretch/>
        </p:blipFill>
        <p:spPr>
          <a:xfrm>
            <a:off x="987490" y="914400"/>
            <a:ext cx="10217020" cy="53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Búsqueda intensiva (</a:t>
            </a:r>
            <a:r>
              <a:rPr lang="es-419" i="1" dirty="0"/>
              <a:t>screening</a:t>
            </a:r>
            <a:r>
              <a:rPr lang="es-419" dirty="0"/>
              <a:t>) – sitios alternativos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11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7EAE75-22A4-41EA-8DCF-99F9E12B4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15556" r="38750" b="24444"/>
          <a:stretch/>
        </p:blipFill>
        <p:spPr>
          <a:xfrm>
            <a:off x="4358969" y="1041398"/>
            <a:ext cx="2743200" cy="41148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A349DA-CEFB-4BD2-97E7-5402C5AE9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50" t="17778" r="4375" b="42222"/>
          <a:stretch/>
        </p:blipFill>
        <p:spPr>
          <a:xfrm>
            <a:off x="1130597" y="1143000"/>
            <a:ext cx="2971800" cy="2743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94F646-DA4E-4490-9854-490D3C595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87" t="28637" r="26279" b="17430"/>
          <a:stretch/>
        </p:blipFill>
        <p:spPr>
          <a:xfrm>
            <a:off x="7315200" y="1143000"/>
            <a:ext cx="3715193" cy="5283164"/>
          </a:xfrm>
          <a:prstGeom prst="rect">
            <a:avLst/>
          </a:prstGeom>
        </p:spPr>
      </p:pic>
      <p:pic>
        <p:nvPicPr>
          <p:cNvPr id="4" name="Imagem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40953FAB-13A2-F765-862F-5520696BCEBE}"/>
              </a:ext>
            </a:extLst>
          </p:cNvPr>
          <p:cNvPicPr/>
          <p:nvPr/>
        </p:nvPicPr>
        <p:blipFill rotWithShape="1">
          <a:blip r:embed="rId5"/>
          <a:srcRect l="25179" t="33786" r="27184" b="39232"/>
          <a:stretch/>
        </p:blipFill>
        <p:spPr bwMode="auto">
          <a:xfrm>
            <a:off x="204298" y="4394214"/>
            <a:ext cx="6897871" cy="19303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DFB7624-5028-4567-9296-9C4D21AC0E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50" t="15556" r="38750" b="62222"/>
          <a:stretch/>
        </p:blipFill>
        <p:spPr>
          <a:xfrm>
            <a:off x="7380512" y="1219200"/>
            <a:ext cx="2525488" cy="140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2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12</a:t>
            </a:fld>
            <a:endParaRPr lang="pt-BR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57213A-37C2-4EAB-BC19-810CE4B28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15556" r="38750" b="62222"/>
          <a:stretch/>
        </p:blipFill>
        <p:spPr>
          <a:xfrm>
            <a:off x="1381438" y="4442041"/>
            <a:ext cx="2743200" cy="1524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F57616D-8D43-46FD-AE52-9BCEC89C5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t="16279" r="52297" b="22946"/>
          <a:stretch/>
        </p:blipFill>
        <p:spPr>
          <a:xfrm>
            <a:off x="4581838" y="1027218"/>
            <a:ext cx="2743201" cy="41679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4CE171-32F6-4CFC-AC74-44FE7595E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54" t="16279" r="21046" b="28295"/>
          <a:stretch/>
        </p:blipFill>
        <p:spPr>
          <a:xfrm>
            <a:off x="1395615" y="1089241"/>
            <a:ext cx="3006224" cy="3124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D5B22A3-8417-4C7B-ACE6-F762D794C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62" t="23101" r="59011" b="54264"/>
          <a:stretch/>
        </p:blipFill>
        <p:spPr>
          <a:xfrm>
            <a:off x="7543800" y="1027218"/>
            <a:ext cx="2222204" cy="155235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8450E6-BA44-4482-8814-12BBE11AB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47" t="20309" r="27005" b="16357"/>
          <a:stretch/>
        </p:blipFill>
        <p:spPr>
          <a:xfrm>
            <a:off x="7543800" y="2719569"/>
            <a:ext cx="3134038" cy="36912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5C28099-404A-D558-739A-7A9004131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/>
          <a:lstStyle/>
          <a:p>
            <a:r>
              <a:rPr lang="es-419" dirty="0"/>
              <a:t>Búsqueda intensiva (</a:t>
            </a:r>
            <a:r>
              <a:rPr lang="es-419" i="1" dirty="0"/>
              <a:t>screening</a:t>
            </a:r>
            <a:r>
              <a:rPr lang="es-419" dirty="0"/>
              <a:t>) – mejores proyectos</a:t>
            </a:r>
          </a:p>
        </p:txBody>
      </p:sp>
    </p:spTree>
    <p:extLst>
      <p:ext uri="{BB962C8B-B14F-4D97-AF65-F5344CB8AC3E}">
        <p14:creationId xmlns:p14="http://schemas.microsoft.com/office/powerpoint/2010/main" val="3381199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13</a:t>
            </a:fld>
            <a:endParaRPr lang="pt-BR" noProof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18450E6-BA44-4482-8814-12BBE11AB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7" t="20309" r="27005" b="16357"/>
          <a:stretch/>
        </p:blipFill>
        <p:spPr>
          <a:xfrm>
            <a:off x="381000" y="1066799"/>
            <a:ext cx="3276600" cy="38591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914E34B-F691-4A7B-9633-AA3CFBBA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7778" r="10000" b="84074"/>
          <a:stretch/>
        </p:blipFill>
        <p:spPr>
          <a:xfrm>
            <a:off x="297893" y="5046663"/>
            <a:ext cx="11596213" cy="685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B72258D-60CC-4902-9977-4B3A5A6E4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12222" r="10000" b="84444"/>
          <a:stretch/>
        </p:blipFill>
        <p:spPr>
          <a:xfrm>
            <a:off x="297893" y="5738521"/>
            <a:ext cx="11596213" cy="280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FFF07A81-3058-4DFB-A129-257461517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1514" y="1121592"/>
                <a:ext cx="7772400" cy="3831408"/>
              </a:xfrm>
            </p:spPr>
            <p:txBody>
              <a:bodyPr/>
              <a:lstStyle/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es-419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Función de costo de búsqueda de candidatos: </a:t>
                </a:r>
              </a:p>
              <a:p>
                <a:pPr marL="0" lvl="1" indent="0">
                  <a:buSzPct val="5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𝐶𝑇</m:t>
                      </m:r>
                      <m:r>
                        <a:rPr lang="es-419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s-419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𝑆𝐴</m:t>
                      </m:r>
                      <m:r>
                        <a:rPr lang="es-419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s-419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𝑂𝐶</m:t>
                      </m:r>
                      <m:r>
                        <a:rPr lang="es-419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s-419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𝐸𝑄</m:t>
                      </m:r>
                      <m:r>
                        <a:rPr lang="es-419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s-419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</m:t>
                      </m:r>
                      <m:r>
                        <a:rPr lang="es-419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es-419" sz="160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𝑂𝑇</m:t>
                      </m:r>
                    </m:oMath>
                  </m:oMathPara>
                </a14:m>
                <a:endParaRPr lang="es-419" sz="180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+mn-cs"/>
                </a:endParaRPr>
              </a:p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es-419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Detalles de la función: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419" sz="1600" smtClean="0">
                        <a:latin typeface="Cambria Math" panose="02040503050406030204" pitchFamily="18" charset="0"/>
                      </a:rPr>
                      <m:t>Socioambi</m:t>
                    </m:r>
                    <m:r>
                      <m:rPr>
                        <m:sty m:val="p"/>
                      </m:rPr>
                      <a:rPr lang="es-419" sz="1600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m:rPr>
                        <m:sty m:val="p"/>
                      </m:rPr>
                      <a:rPr lang="es-419" sz="1600" smtClean="0">
                        <a:latin typeface="Cambria Math" panose="02040503050406030204" pitchFamily="18" charset="0"/>
                      </a:rPr>
                      <m:t>tal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419" sz="1600"/>
                  <a:t> </a:t>
                </a:r>
                <a14:m>
                  <m:oMath xmlns:m="http://schemas.openxmlformats.org/officeDocument/2006/math">
                    <m:r>
                      <a:rPr lang="es-419" sz="1600" smtClean="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s-419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419" sz="1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s-419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419" sz="16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s-419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600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s-419" sz="1600" b="0" i="0" smtClean="0">
                                        <a:latin typeface="Cambria Math" panose="02040503050406030204" pitchFamily="18" charset="0"/>
                                      </a:rPr>
                                      <m:t>sa</m:t>
                                    </m:r>
                                  </m:e>
                                  <m:sub>
                                    <m:r>
                                      <a:rPr lang="es-419" sz="16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419" sz="1600" smtClean="0">
                                    <a:latin typeface="Cambria Math" panose="02040503050406030204" pitchFamily="18" charset="0"/>
                                  </a:rPr>
                                  <m:t> ×</m:t>
                                </m:r>
                                <m:sSub>
                                  <m:sSubPr>
                                    <m:ctrlPr>
                                      <a:rPr lang="es-419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60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s-419" sz="16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s-419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419" sz="160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s-419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60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s-419" sz="160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es-419" sz="1600">
                  <a:solidFill>
                    <a:srgbClr val="0070C0"/>
                  </a:solidFill>
                </a:endParaRPr>
              </a:p>
              <a:p>
                <a:pPr lvl="1"/>
                <a:r>
                  <a:rPr lang="es-419" sz="1600">
                    <a:latin typeface="Cambria Math" panose="02040503050406030204" pitchFamily="18" charset="0"/>
                  </a:rPr>
                  <a:t>Obras civiles: </a:t>
                </a:r>
                <a14:m>
                  <m:oMath xmlns:m="http://schemas.openxmlformats.org/officeDocument/2006/math">
                    <m:r>
                      <a:rPr lang="es-419" sz="1600" i="1" smtClean="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es-419" sz="16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419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160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419" sz="1600" i="1" smtClean="0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es-419" sz="1600" i="1" smtClean="0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s-419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419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es-419" sz="1600" i="1" smtClean="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s-419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es-419" sz="16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419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es-419" sz="1600" i="1" smtClean="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s-419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es-419" sz="16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419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s-419" sz="1600" i="1" smtClean="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s-419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es-419" sz="160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419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  <m:r>
                          <a:rPr lang="es-419" sz="1600" i="1" smtClean="0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s-419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419" sz="1600" i="1" smtClean="0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</m:e>
                    </m:d>
                  </m:oMath>
                </a14:m>
                <a:endParaRPr lang="es-419" sz="1200">
                  <a:solidFill>
                    <a:srgbClr val="0070C0"/>
                  </a:solidFill>
                </a:endParaRPr>
              </a:p>
              <a:p>
                <a:pPr lvl="1"/>
                <a:r>
                  <a:rPr lang="es-419" sz="1600">
                    <a:latin typeface="Cambria Math" panose="02040503050406030204" pitchFamily="18" charset="0"/>
                  </a:rPr>
                  <a:t>Equipos: </a:t>
                </a:r>
                <a14:m>
                  <m:oMath xmlns:m="http://schemas.openxmlformats.org/officeDocument/2006/math">
                    <m:r>
                      <a:rPr lang="es-419" sz="1600" smtClean="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419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es-419" sz="1600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419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s-419" sz="1200">
                  <a:solidFill>
                    <a:srgbClr val="0070C0"/>
                  </a:solidFill>
                </a:endParaRPr>
              </a:p>
              <a:p>
                <a:pPr lvl="1"/>
                <a:r>
                  <a:rPr lang="es-419" sz="1600">
                    <a:latin typeface="Cambria Math" panose="02040503050406030204" pitchFamily="18" charset="0"/>
                  </a:rPr>
                  <a:t>Infraestructura: </a:t>
                </a:r>
                <a14:m>
                  <m:oMath xmlns:m="http://schemas.openxmlformats.org/officeDocument/2006/math">
                    <m:r>
                      <a:rPr lang="es-419" sz="1600" smtClean="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419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s-419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s-419" sz="160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419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s-419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s-419" sz="120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419" sz="1600" i="0" smtClean="0">
                        <a:latin typeface="Cambria Math" panose="02040503050406030204" pitchFamily="18" charset="0"/>
                      </a:rPr>
                      <m:t>Otros</m:t>
                    </m:r>
                    <m:r>
                      <a:rPr lang="es-419" sz="160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s-419" sz="1600" i="0" smtClean="0">
                        <a:latin typeface="Cambria Math" panose="02040503050406030204" pitchFamily="18" charset="0"/>
                      </a:rPr>
                      <m:t>costos</m:t>
                    </m:r>
                    <m:r>
                      <a:rPr lang="es-419" sz="160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𝑂𝑇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419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419" sz="1600" smtClean="0">
                            <a:latin typeface="Cambria Math" panose="02040503050406030204" pitchFamily="18" charset="0"/>
                          </a:rPr>
                          <m:t>𝑜𝑡</m:t>
                        </m:r>
                      </m:sub>
                    </m:sSub>
                    <m:r>
                      <a:rPr lang="es-419" sz="1600" smtClean="0">
                        <a:latin typeface="Cambria Math" panose="02040503050406030204" pitchFamily="18" charset="0"/>
                      </a:rPr>
                      <m:t>∙(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es-419" sz="16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419" sz="1600">
                  <a:latin typeface="Cambria Math" panose="02040503050406030204" pitchFamily="18" charset="0"/>
                </a:endParaRPr>
              </a:p>
              <a:p>
                <a:pPr lvl="1"/>
                <a:endParaRPr lang="es-419" sz="120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s-419" sz="140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s-419" sz="140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FFF07A81-3058-4DFB-A129-257461517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1514" y="1121592"/>
                <a:ext cx="7772400" cy="3831408"/>
              </a:xfrm>
              <a:blipFill>
                <a:blip r:embed="rId5"/>
                <a:stretch>
                  <a:fillRect t="-4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B31E51AA-CC1E-C74A-F76C-D6C29AD3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/>
          <a:lstStyle/>
          <a:p>
            <a:r>
              <a:rPr lang="es-419" dirty="0"/>
              <a:t>Búsqueda Intensiva (</a:t>
            </a:r>
            <a:r>
              <a:rPr lang="es-419" i="1" dirty="0"/>
              <a:t>Screening</a:t>
            </a:r>
            <a:r>
              <a:rPr lang="es-419" dirty="0"/>
              <a:t>) – presupuesto simplificado</a:t>
            </a:r>
          </a:p>
        </p:txBody>
      </p:sp>
    </p:spTree>
    <p:extLst>
      <p:ext uri="{BB962C8B-B14F-4D97-AF65-F5344CB8AC3E}">
        <p14:creationId xmlns:p14="http://schemas.microsoft.com/office/powerpoint/2010/main" val="96155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DB7F-BA44-4C54-BA49-28394CDE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Filtros para restricciones espaciales para los embalses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190F-C50C-4461-B05D-1EF7A4E9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1522412"/>
          </a:xfrm>
        </p:spPr>
        <p:txBody>
          <a:bodyPr/>
          <a:lstStyle/>
          <a:p>
            <a:r>
              <a:rPr lang="es-419" sz="2000" dirty="0"/>
              <a:t>Herramienta para definición de las restricciones al contorno de los embalses</a:t>
            </a:r>
          </a:p>
          <a:p>
            <a:r>
              <a:rPr lang="es-419" sz="2000" dirty="0"/>
              <a:t>Creación de polígonos cuyas áreas no se pueden alagar</a:t>
            </a:r>
          </a:p>
          <a:p>
            <a:r>
              <a:rPr lang="es-419" sz="2000" dirty="0"/>
              <a:t>Útil para comparar soluciones alternativas y evitar áreas habitadas o de conservación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1041-F111-4AF0-A7DE-B23FCAD5B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14</a:t>
            </a:fld>
            <a:endParaRPr lang="pt-BR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B3EAE-DE8C-488C-BB36-6ADFE637492B}"/>
              </a:ext>
            </a:extLst>
          </p:cNvPr>
          <p:cNvSpPr txBox="1"/>
          <p:nvPr/>
        </p:nvSpPr>
        <p:spPr>
          <a:xfrm>
            <a:off x="343833" y="6005257"/>
            <a:ext cx="3420509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419" sz="16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Embalse sin restricciones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D2E18-16E5-402D-9B3B-5C7EFBCCF6CF}"/>
              </a:ext>
            </a:extLst>
          </p:cNvPr>
          <p:cNvSpPr txBox="1"/>
          <p:nvPr/>
        </p:nvSpPr>
        <p:spPr>
          <a:xfrm>
            <a:off x="4248616" y="6000312"/>
            <a:ext cx="342050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419" sz="16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Definición de polígonos de restricción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4B298F-7D51-4756-A5F1-B7414276DEE1}"/>
              </a:ext>
            </a:extLst>
          </p:cNvPr>
          <p:cNvSpPr txBox="1"/>
          <p:nvPr/>
        </p:nvSpPr>
        <p:spPr>
          <a:xfrm>
            <a:off x="8153398" y="6005255"/>
            <a:ext cx="3420508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419" sz="16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Embalse con restricciones</a:t>
            </a:r>
          </a:p>
        </p:txBody>
      </p:sp>
      <p:pic>
        <p:nvPicPr>
          <p:cNvPr id="7" name="Picture 6" descr="A picture containing outdoor, colorful&#10;&#10;Description automatically generated">
            <a:extLst>
              <a:ext uri="{FF2B5EF4-FFF2-40B4-BE49-F238E27FC236}">
                <a16:creationId xmlns:a16="http://schemas.microsoft.com/office/drawing/2014/main" id="{21365584-F03A-415E-8565-3F7A408ACB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616" y="3352801"/>
            <a:ext cx="3420509" cy="2462767"/>
          </a:xfrm>
          <a:prstGeom prst="rect">
            <a:avLst/>
          </a:prstGeom>
        </p:spPr>
      </p:pic>
      <p:pic>
        <p:nvPicPr>
          <p:cNvPr id="14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273F8F58-C132-49A6-8611-CA5454C3AA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3" y="3362418"/>
            <a:ext cx="3420509" cy="24627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AE70C1-4525-48F1-AFE6-281E71646B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9" y="3352800"/>
            <a:ext cx="3420509" cy="2462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4A932D-55C5-32EB-36B2-A4BC8023576C}"/>
              </a:ext>
            </a:extLst>
          </p:cNvPr>
          <p:cNvSpPr txBox="1"/>
          <p:nvPr/>
        </p:nvSpPr>
        <p:spPr>
          <a:xfrm>
            <a:off x="1341392" y="2872019"/>
            <a:ext cx="142539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es-419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USD 700 mi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BEA30-A497-EA94-88B2-B55B2C22ECFD}"/>
              </a:ext>
            </a:extLst>
          </p:cNvPr>
          <p:cNvSpPr txBox="1"/>
          <p:nvPr/>
        </p:nvSpPr>
        <p:spPr>
          <a:xfrm>
            <a:off x="9150957" y="2941550"/>
            <a:ext cx="1425390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es-419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USD 720 mi</a:t>
            </a:r>
          </a:p>
        </p:txBody>
      </p:sp>
    </p:spTree>
    <p:extLst>
      <p:ext uri="{BB962C8B-B14F-4D97-AF65-F5344CB8AC3E}">
        <p14:creationId xmlns:p14="http://schemas.microsoft.com/office/powerpoint/2010/main" val="296639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606A15-7F61-BD57-4E80-43B40F915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4" t="25656" r="33710" b="24518"/>
          <a:stretch/>
        </p:blipFill>
        <p:spPr bwMode="auto">
          <a:xfrm>
            <a:off x="7086600" y="1562100"/>
            <a:ext cx="2271317" cy="39366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Optimización de embalses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15</a:t>
            </a:fld>
            <a:endParaRPr lang="pt-BR" noProof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288C610-E8FB-A308-3532-6B203854C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4" t="26031" r="23791" b="24444"/>
          <a:stretch/>
        </p:blipFill>
        <p:spPr>
          <a:xfrm>
            <a:off x="838201" y="1473639"/>
            <a:ext cx="5333999" cy="409861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19A75894-30CA-D143-536A-F5706D35F9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75" t="8216" r="13227" b="80311"/>
          <a:stretch/>
        </p:blipFill>
        <p:spPr>
          <a:xfrm>
            <a:off x="381000" y="5374758"/>
            <a:ext cx="11273486" cy="1066800"/>
          </a:xfrm>
          <a:prstGeom prst="rect">
            <a:avLst/>
          </a:prstGeom>
        </p:spPr>
      </p:pic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4D50F192-CE2B-1FF3-5376-93248916EC13}"/>
              </a:ext>
            </a:extLst>
          </p:cNvPr>
          <p:cNvSpPr/>
          <p:nvPr/>
        </p:nvSpPr>
        <p:spPr bwMode="auto">
          <a:xfrm>
            <a:off x="6457755" y="2209800"/>
            <a:ext cx="457200" cy="381000"/>
          </a:xfrm>
          <a:prstGeom prst="rightArrow">
            <a:avLst/>
          </a:prstGeom>
          <a:solidFill>
            <a:srgbClr val="B2CCEC"/>
          </a:solidFill>
          <a:ln w="38100" cap="flat" cmpd="sng" algn="ctr">
            <a:solidFill>
              <a:srgbClr val="16497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C08F4A2E-F9BD-0696-10B7-AD58306068C3}"/>
              </a:ext>
            </a:extLst>
          </p:cNvPr>
          <p:cNvSpPr/>
          <p:nvPr/>
        </p:nvSpPr>
        <p:spPr bwMode="auto">
          <a:xfrm>
            <a:off x="3276600" y="5791200"/>
            <a:ext cx="533400" cy="650358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822B31BA-C87A-9255-1C08-607FC9FC2251}"/>
              </a:ext>
            </a:extLst>
          </p:cNvPr>
          <p:cNvSpPr/>
          <p:nvPr/>
        </p:nvSpPr>
        <p:spPr bwMode="auto">
          <a:xfrm>
            <a:off x="1295400" y="5769791"/>
            <a:ext cx="533400" cy="650358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F239C385-B39D-593B-6A38-0E4DE228BB10}"/>
              </a:ext>
            </a:extLst>
          </p:cNvPr>
          <p:cNvSpPr/>
          <p:nvPr/>
        </p:nvSpPr>
        <p:spPr bwMode="auto">
          <a:xfrm>
            <a:off x="5334000" y="5786536"/>
            <a:ext cx="533400" cy="650358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C123EA-D333-55D0-5DC5-76F1B83F12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4" t="19265" r="24375" b="42222"/>
          <a:stretch/>
        </p:blipFill>
        <p:spPr>
          <a:xfrm>
            <a:off x="7086600" y="93846"/>
            <a:ext cx="4724400" cy="148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0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es-419" sz="2600" b="1" i="1" dirty="0" err="1">
                <a:solidFill>
                  <a:srgbClr val="2F5066"/>
                </a:solidFill>
                <a:latin typeface="+mj-lt"/>
                <a:ea typeface="+mj-ea"/>
                <a:cs typeface="+mj-cs"/>
              </a:rPr>
              <a:t>Workflow</a:t>
            </a:r>
            <a:r>
              <a:rPr lang="es-419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del módulo de ingeniería</a:t>
            </a:r>
            <a:endParaRPr lang="es-419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A56826-AB51-48A3-B413-E2276B1E5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28" t="14830" r="40918" b="11836"/>
          <a:stretch/>
        </p:blipFill>
        <p:spPr>
          <a:xfrm>
            <a:off x="609600" y="838200"/>
            <a:ext cx="5324953" cy="56388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61390C6-3711-4810-AC8B-9295DA260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7" t="15651" r="41875" b="5900"/>
          <a:stretch/>
        </p:blipFill>
        <p:spPr>
          <a:xfrm>
            <a:off x="6461479" y="206734"/>
            <a:ext cx="5120921" cy="627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8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814"/>
            <a:ext cx="11353800" cy="558802"/>
          </a:xfrm>
        </p:spPr>
        <p:txBody>
          <a:bodyPr/>
          <a:lstStyle/>
          <a:p>
            <a:r>
              <a:rPr lang="es-419" dirty="0"/>
              <a:t>Proyectos de ingeniería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17</a:t>
            </a:fld>
            <a:endParaRPr lang="pt-BR" noProof="0"/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E78DB9C6-E456-42EE-B5E4-E4797AD0CD6F}"/>
              </a:ext>
            </a:extLst>
          </p:cNvPr>
          <p:cNvSpPr/>
          <p:nvPr/>
        </p:nvSpPr>
        <p:spPr>
          <a:xfrm>
            <a:off x="5187566" y="5835196"/>
            <a:ext cx="2210066" cy="5588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Dimensionamiento</a:t>
            </a: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8BB946EB-2384-4CE8-9B4A-15D7E52D9A66}"/>
              </a:ext>
            </a:extLst>
          </p:cNvPr>
          <p:cNvSpPr/>
          <p:nvPr/>
        </p:nvSpPr>
        <p:spPr>
          <a:xfrm>
            <a:off x="8045564" y="5835196"/>
            <a:ext cx="1728902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Volúmenes</a:t>
            </a:r>
            <a:endParaRPr lang="es-419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8" name="Arrow: Right 9">
            <a:extLst>
              <a:ext uri="{FF2B5EF4-FFF2-40B4-BE49-F238E27FC236}">
                <a16:creationId xmlns:a16="http://schemas.microsoft.com/office/drawing/2014/main" id="{F14D665B-1FE2-43AC-A37D-D64987737F60}"/>
              </a:ext>
            </a:extLst>
          </p:cNvPr>
          <p:cNvSpPr/>
          <p:nvPr/>
        </p:nvSpPr>
        <p:spPr>
          <a:xfrm>
            <a:off x="7589184" y="5892359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D2673346-2C15-4774-A650-666B88FE478F}"/>
              </a:ext>
            </a:extLst>
          </p:cNvPr>
          <p:cNvSpPr/>
          <p:nvPr/>
        </p:nvSpPr>
        <p:spPr>
          <a:xfrm>
            <a:off x="10388075" y="5825252"/>
            <a:ext cx="1219198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Costos</a:t>
            </a:r>
            <a:endParaRPr lang="es-419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" name="Arrow: Right 9">
            <a:extLst>
              <a:ext uri="{FF2B5EF4-FFF2-40B4-BE49-F238E27FC236}">
                <a16:creationId xmlns:a16="http://schemas.microsoft.com/office/drawing/2014/main" id="{C3E9BC74-B9FA-46CE-99F9-42811CB6B4AA}"/>
              </a:ext>
            </a:extLst>
          </p:cNvPr>
          <p:cNvSpPr/>
          <p:nvPr/>
        </p:nvSpPr>
        <p:spPr>
          <a:xfrm>
            <a:off x="9931695" y="5892359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7116BB-F2ED-1B1D-AFF2-933D7B324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34" t="17638" r="14611" b="13720"/>
          <a:stretch/>
        </p:blipFill>
        <p:spPr>
          <a:xfrm>
            <a:off x="444528" y="1061205"/>
            <a:ext cx="4218863" cy="38920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3B1AEC7-86D5-8FFF-26F6-75DDBB005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6" t="13334" r="26249" b="15394"/>
          <a:stretch/>
        </p:blipFill>
        <p:spPr>
          <a:xfrm>
            <a:off x="5181601" y="1570368"/>
            <a:ext cx="4335997" cy="41512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4B4EA6E-6E49-0D58-DF4E-4F2D13850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50" t="34444" r="17500" b="23334"/>
          <a:stretch/>
        </p:blipFill>
        <p:spPr>
          <a:xfrm>
            <a:off x="7691551" y="914400"/>
            <a:ext cx="4043249" cy="1969788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32F4F5E-6DDA-5227-F024-4214ABBF8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50" t="16667" r="40642" b="21111"/>
          <a:stretch/>
        </p:blipFill>
        <p:spPr>
          <a:xfrm>
            <a:off x="9759569" y="3427178"/>
            <a:ext cx="1858369" cy="2124977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59B21F0B-ECBC-D12C-084C-F41A23F5A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75" t="40000" r="56875" b="35556"/>
          <a:stretch/>
        </p:blipFill>
        <p:spPr>
          <a:xfrm>
            <a:off x="5337118" y="4465968"/>
            <a:ext cx="1137294" cy="11372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332EEEF9-75B2-8B00-D9F9-4FD812C9FC35}"/>
              </a:ext>
            </a:extLst>
          </p:cNvPr>
          <p:cNvSpPr txBox="1"/>
          <p:nvPr/>
        </p:nvSpPr>
        <p:spPr>
          <a:xfrm>
            <a:off x="6423975" y="4750786"/>
            <a:ext cx="113729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sz="1800" b="0" dirty="0">
                <a:solidFill>
                  <a:schemeClr val="bg1"/>
                </a:solidFill>
                <a:latin typeface="+mn-lt"/>
              </a:rPr>
              <a:t>Toma de bombeo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BE05B66-2AA2-F521-2F44-292246113521}"/>
              </a:ext>
            </a:extLst>
          </p:cNvPr>
          <p:cNvSpPr txBox="1"/>
          <p:nvPr/>
        </p:nvSpPr>
        <p:spPr>
          <a:xfrm>
            <a:off x="9734482" y="5195345"/>
            <a:ext cx="210966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sz="1800" b="0" dirty="0">
                <a:solidFill>
                  <a:schemeClr val="bg1"/>
                </a:solidFill>
                <a:latin typeface="+mn-lt"/>
              </a:rPr>
              <a:t>Casa de máquinas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0B17FD8-46E5-0A73-7207-F297DB579D0A}"/>
              </a:ext>
            </a:extLst>
          </p:cNvPr>
          <p:cNvSpPr txBox="1"/>
          <p:nvPr/>
        </p:nvSpPr>
        <p:spPr>
          <a:xfrm rot="18646591">
            <a:off x="9547907" y="1836634"/>
            <a:ext cx="133161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sz="1800" b="0" dirty="0">
                <a:solidFill>
                  <a:schemeClr val="bg1"/>
                </a:solidFill>
                <a:latin typeface="+mn-lt"/>
              </a:rPr>
              <a:t>Vertedero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B5E1AF8-6FE1-2DE9-F475-9CCE69F55D36}"/>
              </a:ext>
            </a:extLst>
          </p:cNvPr>
          <p:cNvSpPr txBox="1"/>
          <p:nvPr/>
        </p:nvSpPr>
        <p:spPr>
          <a:xfrm>
            <a:off x="8511977" y="969978"/>
            <a:ext cx="225409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sz="1800" b="0" dirty="0">
                <a:solidFill>
                  <a:schemeClr val="bg1"/>
                </a:solidFill>
                <a:latin typeface="+mn-lt"/>
              </a:rPr>
              <a:t>Toma de generación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A323011-40A6-F767-F23C-EA1383142A25}"/>
              </a:ext>
            </a:extLst>
          </p:cNvPr>
          <p:cNvSpPr txBox="1"/>
          <p:nvPr/>
        </p:nvSpPr>
        <p:spPr>
          <a:xfrm rot="2558451">
            <a:off x="5603945" y="2317381"/>
            <a:ext cx="167838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sz="1800" b="0">
                <a:solidFill>
                  <a:schemeClr val="bg1"/>
                </a:solidFill>
                <a:latin typeface="+mn-lt"/>
              </a:rPr>
              <a:t>Túnel de fuga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E03BA13-9987-9B51-3E4D-A77D9E61D0D3}"/>
              </a:ext>
            </a:extLst>
          </p:cNvPr>
          <p:cNvSpPr txBox="1"/>
          <p:nvPr/>
        </p:nvSpPr>
        <p:spPr>
          <a:xfrm rot="1852600">
            <a:off x="7221064" y="3724615"/>
            <a:ext cx="214617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sz="1800" b="0" dirty="0">
                <a:solidFill>
                  <a:schemeClr val="bg1"/>
                </a:solidFill>
                <a:latin typeface="+mn-lt"/>
              </a:rPr>
              <a:t>Túnel de aducción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47D4E2A-2F00-99BE-A878-D8A44ECA546E}"/>
              </a:ext>
            </a:extLst>
          </p:cNvPr>
          <p:cNvSpPr txBox="1"/>
          <p:nvPr/>
        </p:nvSpPr>
        <p:spPr>
          <a:xfrm>
            <a:off x="2131695" y="2684076"/>
            <a:ext cx="144455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419" sz="1800" b="0" dirty="0">
                <a:solidFill>
                  <a:schemeClr val="bg1"/>
                </a:solidFill>
                <a:latin typeface="+mn-lt"/>
              </a:rPr>
              <a:t>Embalse</a:t>
            </a:r>
          </a:p>
          <a:p>
            <a:r>
              <a:rPr lang="es-419" sz="1800" b="0" dirty="0">
                <a:solidFill>
                  <a:schemeClr val="bg1"/>
                </a:solidFill>
                <a:latin typeface="+mn-lt"/>
              </a:rPr>
              <a:t>Superior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C2F037D-B67F-1050-7E2F-A65F5DFE59EF}"/>
              </a:ext>
            </a:extLst>
          </p:cNvPr>
          <p:cNvSpPr txBox="1"/>
          <p:nvPr/>
        </p:nvSpPr>
        <p:spPr>
          <a:xfrm>
            <a:off x="2057400" y="1095052"/>
            <a:ext cx="217667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419" sz="1800" b="0" dirty="0">
                <a:solidFill>
                  <a:schemeClr val="bg1"/>
                </a:solidFill>
                <a:latin typeface="+mn-lt"/>
              </a:rPr>
              <a:t>Presas de tierra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B38E7047-DCD5-2681-82B3-4E6B86038F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168" t="18200" r="45582" b="66977"/>
          <a:stretch/>
        </p:blipFill>
        <p:spPr>
          <a:xfrm>
            <a:off x="2764913" y="5013515"/>
            <a:ext cx="2109669" cy="1082485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D1A1A62B-5A9F-ED4D-E32F-2014D6674B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18" t="18200" r="69437" b="66977"/>
          <a:stretch/>
        </p:blipFill>
        <p:spPr>
          <a:xfrm>
            <a:off x="439527" y="5013515"/>
            <a:ext cx="2316880" cy="1082485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46686630-2527-0BA2-643F-D0C45494936F}"/>
              </a:ext>
            </a:extLst>
          </p:cNvPr>
          <p:cNvSpPr/>
          <p:nvPr/>
        </p:nvSpPr>
        <p:spPr bwMode="auto">
          <a:xfrm>
            <a:off x="431020" y="5801805"/>
            <a:ext cx="4443561" cy="294195"/>
          </a:xfrm>
          <a:prstGeom prst="rect">
            <a:avLst/>
          </a:prstGeom>
          <a:noFill/>
          <a:ln w="28575" cap="flat" cmpd="sng" algn="ctr">
            <a:solidFill>
              <a:srgbClr val="4597D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86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Sumario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es-419" dirty="0">
                <a:solidFill>
                  <a:schemeClr val="bg1">
                    <a:lumMod val="50000"/>
                  </a:schemeClr>
                </a:solidFill>
              </a:rPr>
              <a:t>Introducción</a:t>
            </a:r>
          </a:p>
          <a:p>
            <a:pPr marL="63500" indent="0">
              <a:buNone/>
            </a:pPr>
            <a:r>
              <a:rPr lang="es-419" dirty="0"/>
              <a:t>Abordaje metodológico</a:t>
            </a:r>
          </a:p>
          <a:p>
            <a:pPr marL="406400" lvl="2" indent="0">
              <a:lnSpc>
                <a:spcPct val="100000"/>
              </a:lnSpc>
              <a:spcAft>
                <a:spcPts val="1800"/>
              </a:spcAft>
              <a:buSzPct val="50000"/>
              <a:buNone/>
            </a:pPr>
            <a:r>
              <a:rPr lang="es-419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Bottom-up</a:t>
            </a:r>
          </a:p>
          <a:p>
            <a:pPr marL="400050" lvl="1" indent="0">
              <a:buNone/>
            </a:pPr>
            <a:r>
              <a:rPr lang="es-419" b="1" i="1" dirty="0">
                <a:ea typeface="+mn-ea"/>
                <a:cs typeface="+mn-cs"/>
              </a:rPr>
              <a:t>Top-</a:t>
            </a:r>
            <a:r>
              <a:rPr lang="es-419" b="1" i="1" dirty="0" err="1">
                <a:ea typeface="+mn-ea"/>
                <a:cs typeface="+mn-cs"/>
              </a:rPr>
              <a:t>down</a:t>
            </a:r>
            <a:endParaRPr lang="es-419" b="1" i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17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8EC8-9AD4-413B-8164-8C6ECEF0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Metodología </a:t>
            </a:r>
            <a:r>
              <a:rPr lang="es-ES" dirty="0"/>
              <a:t>para la planificación de la expansión</a:t>
            </a:r>
            <a:endParaRPr lang="es-419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BD801-ACF0-4948-A4E0-655E9B97C1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19</a:t>
            </a:fld>
            <a:endParaRPr lang="pt-BR" noProof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B92693C3-8E54-433F-89AD-34C3070A5CE7}"/>
              </a:ext>
            </a:extLst>
          </p:cNvPr>
          <p:cNvSpPr/>
          <p:nvPr/>
        </p:nvSpPr>
        <p:spPr>
          <a:xfrm>
            <a:off x="3208756" y="5296357"/>
            <a:ext cx="1552664" cy="276999"/>
          </a:xfrm>
          <a:prstGeom prst="roundRect">
            <a:avLst>
              <a:gd name="adj" fmla="val 10000"/>
            </a:avLst>
          </a:prstGeom>
          <a:solidFill>
            <a:srgbClr val="2F5066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Time Series Lab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8131F295-34BE-4B06-AA8A-AF189A5CDA43}"/>
              </a:ext>
            </a:extLst>
          </p:cNvPr>
          <p:cNvCxnSpPr>
            <a:cxnSpLocks/>
            <a:stCxn id="105" idx="3"/>
            <a:endCxn id="110" idx="0"/>
          </p:cNvCxnSpPr>
          <p:nvPr/>
        </p:nvCxnSpPr>
        <p:spPr bwMode="auto">
          <a:xfrm>
            <a:off x="4970080" y="2134795"/>
            <a:ext cx="945163" cy="1218005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281ED03-DC68-47DA-BA39-C73EC49E30F7}"/>
              </a:ext>
            </a:extLst>
          </p:cNvPr>
          <p:cNvSpPr/>
          <p:nvPr/>
        </p:nvSpPr>
        <p:spPr>
          <a:xfrm>
            <a:off x="2438400" y="2092182"/>
            <a:ext cx="1339023" cy="752674"/>
          </a:xfrm>
          <a:prstGeom prst="roundRect">
            <a:avLst>
              <a:gd name="adj" fmla="val 10000"/>
            </a:avLst>
          </a:prstGeom>
          <a:solidFill>
            <a:srgbClr val="2F5066"/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Escenario </a:t>
            </a:r>
            <a:r>
              <a:rPr kumimoji="0" lang="es-419" b="1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Macroeconómico</a:t>
            </a:r>
            <a:endParaRPr kumimoji="0" lang="es-419" sz="1200" b="1" i="0" u="none" strike="noStrike" kern="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ABBBD0-C5F2-4762-8CD1-C41B5F0D0563}"/>
              </a:ext>
            </a:extLst>
          </p:cNvPr>
          <p:cNvSpPr/>
          <p:nvPr/>
        </p:nvSpPr>
        <p:spPr>
          <a:xfrm>
            <a:off x="1067576" y="2330020"/>
            <a:ext cx="831600" cy="276999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PBI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6F31DBD-10ED-4251-BF54-766C3B608984}"/>
              </a:ext>
            </a:extLst>
          </p:cNvPr>
          <p:cNvSpPr/>
          <p:nvPr/>
        </p:nvSpPr>
        <p:spPr>
          <a:xfrm>
            <a:off x="1066800" y="1752600"/>
            <a:ext cx="833152" cy="477318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Costo de </a:t>
            </a:r>
            <a:r>
              <a:rPr kumimoji="0" lang="es-419" sz="1200" b="1" i="0" u="none" strike="noStrike" kern="0" cap="none" spc="0" normalizeH="0" baseline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combust</a:t>
            </a: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2C4EF615-79A4-427F-A48F-79525321A791}"/>
              </a:ext>
            </a:extLst>
          </p:cNvPr>
          <p:cNvSpPr/>
          <p:nvPr/>
        </p:nvSpPr>
        <p:spPr>
          <a:xfrm>
            <a:off x="1067576" y="3068118"/>
            <a:ext cx="831600" cy="276999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Câmbio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5A385CF-7486-409D-BF68-80789BAB95EE}"/>
              </a:ext>
            </a:extLst>
          </p:cNvPr>
          <p:cNvSpPr/>
          <p:nvPr/>
        </p:nvSpPr>
        <p:spPr>
          <a:xfrm>
            <a:off x="1067576" y="2687118"/>
            <a:ext cx="831600" cy="276999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Inflación</a:t>
            </a: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C3FF8566-5745-4F21-ABF2-2AD6AA609F72}"/>
              </a:ext>
            </a:extLst>
          </p:cNvPr>
          <p:cNvCxnSpPr>
            <a:cxnSpLocks/>
            <a:stCxn id="98" idx="3"/>
            <a:endCxn id="96" idx="1"/>
          </p:cNvCxnSpPr>
          <p:nvPr/>
        </p:nvCxnSpPr>
        <p:spPr bwMode="auto">
          <a:xfrm>
            <a:off x="1899952" y="1991259"/>
            <a:ext cx="538448" cy="47726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289C235-15C8-4242-A7A0-274344D0609C}"/>
              </a:ext>
            </a:extLst>
          </p:cNvPr>
          <p:cNvCxnSpPr>
            <a:cxnSpLocks/>
            <a:stCxn id="97" idx="3"/>
            <a:endCxn id="96" idx="1"/>
          </p:cNvCxnSpPr>
          <p:nvPr/>
        </p:nvCxnSpPr>
        <p:spPr bwMode="auto">
          <a:xfrm flipV="1">
            <a:off x="1899176" y="2468519"/>
            <a:ext cx="539224" cy="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36CAC9D-C5C9-4CF7-A373-C72535301A17}"/>
              </a:ext>
            </a:extLst>
          </p:cNvPr>
          <p:cNvCxnSpPr>
            <a:cxnSpLocks/>
            <a:stCxn id="100" idx="3"/>
            <a:endCxn id="96" idx="1"/>
          </p:cNvCxnSpPr>
          <p:nvPr/>
        </p:nvCxnSpPr>
        <p:spPr bwMode="auto">
          <a:xfrm flipV="1">
            <a:off x="1899176" y="2468519"/>
            <a:ext cx="539224" cy="35709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34530D36-A819-4579-8604-DB252DF8CC16}"/>
              </a:ext>
            </a:extLst>
          </p:cNvPr>
          <p:cNvCxnSpPr>
            <a:cxnSpLocks/>
            <a:stCxn id="99" idx="3"/>
            <a:endCxn id="96" idx="1"/>
          </p:cNvCxnSpPr>
          <p:nvPr/>
        </p:nvCxnSpPr>
        <p:spPr bwMode="auto">
          <a:xfrm flipV="1">
            <a:off x="1899176" y="2468519"/>
            <a:ext cx="539224" cy="73809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3A3B8051-826D-4273-B6E7-13C5F52D6982}"/>
              </a:ext>
            </a:extLst>
          </p:cNvPr>
          <p:cNvSpPr/>
          <p:nvPr/>
        </p:nvSpPr>
        <p:spPr>
          <a:xfrm>
            <a:off x="4103890" y="1882817"/>
            <a:ext cx="866190" cy="503955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Demanda de energía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FB47354-248C-4D79-8CC2-FEC15434AE52}"/>
              </a:ext>
            </a:extLst>
          </p:cNvPr>
          <p:cNvSpPr/>
          <p:nvPr/>
        </p:nvSpPr>
        <p:spPr>
          <a:xfrm>
            <a:off x="4103890" y="2607019"/>
            <a:ext cx="867600" cy="503955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CVU térmico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D6631DD8-F722-49E4-BBBA-85A1825083A8}"/>
              </a:ext>
            </a:extLst>
          </p:cNvPr>
          <p:cNvCxnSpPr>
            <a:cxnSpLocks/>
            <a:stCxn id="96" idx="3"/>
            <a:endCxn id="106" idx="1"/>
          </p:cNvCxnSpPr>
          <p:nvPr/>
        </p:nvCxnSpPr>
        <p:spPr bwMode="auto">
          <a:xfrm>
            <a:off x="3777423" y="2468519"/>
            <a:ext cx="326467" cy="39047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2941AFF-3F47-4995-923F-04D08DADE328}"/>
              </a:ext>
            </a:extLst>
          </p:cNvPr>
          <p:cNvCxnSpPr>
            <a:cxnSpLocks/>
            <a:stCxn id="96" idx="3"/>
            <a:endCxn id="105" idx="1"/>
          </p:cNvCxnSpPr>
          <p:nvPr/>
        </p:nvCxnSpPr>
        <p:spPr bwMode="auto">
          <a:xfrm flipV="1">
            <a:off x="3777423" y="2134795"/>
            <a:ext cx="326467" cy="33372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7AFCC91-E0BE-40CA-9E3A-690C990D3A87}"/>
              </a:ext>
            </a:extLst>
          </p:cNvPr>
          <p:cNvSpPr/>
          <p:nvPr/>
        </p:nvSpPr>
        <p:spPr>
          <a:xfrm>
            <a:off x="3551077" y="3816824"/>
            <a:ext cx="1133414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419" sz="1200" b="1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Caudales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CC9218A9-6BE1-44B8-B6E2-2AA8236D646F}"/>
              </a:ext>
            </a:extLst>
          </p:cNvPr>
          <p:cNvCxnSpPr>
            <a:cxnSpLocks/>
            <a:stCxn id="110" idx="3"/>
            <a:endCxn id="134" idx="1"/>
          </p:cNvCxnSpPr>
          <p:nvPr/>
        </p:nvCxnSpPr>
        <p:spPr bwMode="auto">
          <a:xfrm flipV="1">
            <a:off x="6769967" y="3953032"/>
            <a:ext cx="506692" cy="229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BC5DDCDB-2C77-4270-8D45-1A51C92BC842}"/>
              </a:ext>
            </a:extLst>
          </p:cNvPr>
          <p:cNvCxnSpPr>
            <a:cxnSpLocks/>
            <a:stCxn id="143" idx="2"/>
            <a:endCxn id="120" idx="0"/>
          </p:cNvCxnSpPr>
          <p:nvPr/>
        </p:nvCxnSpPr>
        <p:spPr bwMode="auto">
          <a:xfrm rot="5400000">
            <a:off x="8910423" y="4414623"/>
            <a:ext cx="471354" cy="75780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D9B2F62-35A9-4493-97D6-34125A83FB09}"/>
              </a:ext>
            </a:extLst>
          </p:cNvPr>
          <p:cNvSpPr/>
          <p:nvPr/>
        </p:nvSpPr>
        <p:spPr>
          <a:xfrm>
            <a:off x="9669000" y="5029200"/>
            <a:ext cx="1227600" cy="293421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Producción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0B5D8A64-8A83-49BE-86FF-DB370D27E3BB}"/>
              </a:ext>
            </a:extLst>
          </p:cNvPr>
          <p:cNvSpPr/>
          <p:nvPr/>
        </p:nvSpPr>
        <p:spPr>
          <a:xfrm>
            <a:off x="8911199" y="2830779"/>
            <a:ext cx="1227600" cy="293421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Emisión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703CC238-D7FE-4055-B793-C168ACC8795E}"/>
              </a:ext>
            </a:extLst>
          </p:cNvPr>
          <p:cNvSpPr/>
          <p:nvPr/>
        </p:nvSpPr>
        <p:spPr>
          <a:xfrm>
            <a:off x="8153400" y="5029200"/>
            <a:ext cx="1227600" cy="293421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Costos, PLD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1EF88703-9FFE-4EC7-B050-ABA0B5229E61}"/>
              </a:ext>
            </a:extLst>
          </p:cNvPr>
          <p:cNvCxnSpPr>
            <a:cxnSpLocks/>
            <a:stCxn id="106" idx="3"/>
            <a:endCxn id="110" idx="0"/>
          </p:cNvCxnSpPr>
          <p:nvPr/>
        </p:nvCxnSpPr>
        <p:spPr bwMode="auto">
          <a:xfrm>
            <a:off x="4971490" y="2858997"/>
            <a:ext cx="943753" cy="493803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75A31DD-1F97-4863-8DDA-BDAB06A5B03F}"/>
              </a:ext>
            </a:extLst>
          </p:cNvPr>
          <p:cNvCxnSpPr>
            <a:cxnSpLocks/>
            <a:stCxn id="109" idx="3"/>
            <a:endCxn id="110" idx="1"/>
          </p:cNvCxnSpPr>
          <p:nvPr/>
        </p:nvCxnSpPr>
        <p:spPr bwMode="auto">
          <a:xfrm flipV="1">
            <a:off x="4684491" y="3955323"/>
            <a:ext cx="376027" cy="1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BBE0E3">
                <a:lumMod val="2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5B8C41D0-40DE-4982-8373-FA65BF4EF144}"/>
              </a:ext>
            </a:extLst>
          </p:cNvPr>
          <p:cNvSpPr/>
          <p:nvPr/>
        </p:nvSpPr>
        <p:spPr>
          <a:xfrm>
            <a:off x="1589055" y="4395357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Irradiación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C0009E49-0796-4B60-9C26-7D145FA448F3}"/>
              </a:ext>
            </a:extLst>
          </p:cNvPr>
          <p:cNvSpPr/>
          <p:nvPr/>
        </p:nvSpPr>
        <p:spPr>
          <a:xfrm>
            <a:off x="1589055" y="4955400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Temperatura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464B9132-F9A4-4FE9-9571-14184E47BF4D}"/>
              </a:ext>
            </a:extLst>
          </p:cNvPr>
          <p:cNvSpPr/>
          <p:nvPr/>
        </p:nvSpPr>
        <p:spPr>
          <a:xfrm>
            <a:off x="1589055" y="5510237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Vento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5CC9ACA5-F589-439F-A140-C847EE206627}"/>
              </a:ext>
            </a:extLst>
          </p:cNvPr>
          <p:cNvSpPr/>
          <p:nvPr/>
        </p:nvSpPr>
        <p:spPr>
          <a:xfrm>
            <a:off x="3090403" y="4555435"/>
            <a:ext cx="1789371" cy="1066517"/>
          </a:xfrm>
          <a:prstGeom prst="roundRect">
            <a:avLst>
              <a:gd name="adj" fmla="val 1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419" sz="1200" b="1" i="0" u="none" strike="noStrike" kern="0" cap="none" spc="0" normalizeH="0" baseline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F73FF19-7493-43EF-A697-AB2AF6E1EA58}"/>
              </a:ext>
            </a:extLst>
          </p:cNvPr>
          <p:cNvSpPr/>
          <p:nvPr/>
        </p:nvSpPr>
        <p:spPr>
          <a:xfrm>
            <a:off x="3137225" y="4635740"/>
            <a:ext cx="1113338" cy="440832"/>
          </a:xfrm>
          <a:prstGeom prst="roundRect">
            <a:avLst>
              <a:gd name="adj" fmla="val 1000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Escenarios de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1" i="0" u="none" strike="noStrike" kern="0" cap="none" spc="0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renovables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979CE8C-01D3-4CE7-9782-E8035B80FA38}"/>
              </a:ext>
            </a:extLst>
          </p:cNvPr>
          <p:cNvCxnSpPr>
            <a:cxnSpLocks/>
            <a:stCxn id="125" idx="3"/>
            <a:endCxn id="128" idx="1"/>
          </p:cNvCxnSpPr>
          <p:nvPr/>
        </p:nvCxnSpPr>
        <p:spPr bwMode="auto">
          <a:xfrm>
            <a:off x="2579055" y="4533857"/>
            <a:ext cx="511348" cy="55483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615397CE-0371-40EB-8624-08DB46F63A8B}"/>
              </a:ext>
            </a:extLst>
          </p:cNvPr>
          <p:cNvCxnSpPr>
            <a:cxnSpLocks/>
            <a:stCxn id="127" idx="3"/>
            <a:endCxn id="128" idx="1"/>
          </p:cNvCxnSpPr>
          <p:nvPr/>
        </p:nvCxnSpPr>
        <p:spPr bwMode="auto">
          <a:xfrm flipV="1">
            <a:off x="2579055" y="5088694"/>
            <a:ext cx="511348" cy="56004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FD5AABB-FDE1-4DF5-BD1F-D028AAB5606D}"/>
              </a:ext>
            </a:extLst>
          </p:cNvPr>
          <p:cNvCxnSpPr>
            <a:cxnSpLocks/>
            <a:stCxn id="126" idx="3"/>
            <a:endCxn id="128" idx="1"/>
          </p:cNvCxnSpPr>
          <p:nvPr/>
        </p:nvCxnSpPr>
        <p:spPr bwMode="auto">
          <a:xfrm flipV="1">
            <a:off x="2579055" y="5088694"/>
            <a:ext cx="511348" cy="5206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BBE0E3">
                <a:lumMod val="2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84795B31-92A1-47DA-8B6E-52015E346E14}"/>
              </a:ext>
            </a:extLst>
          </p:cNvPr>
          <p:cNvCxnSpPr>
            <a:cxnSpLocks/>
            <a:stCxn id="128" idx="3"/>
            <a:endCxn id="110" idx="2"/>
          </p:cNvCxnSpPr>
          <p:nvPr/>
        </p:nvCxnSpPr>
        <p:spPr bwMode="auto">
          <a:xfrm flipV="1">
            <a:off x="4879774" y="4557846"/>
            <a:ext cx="1035469" cy="530848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FD1D647E-5C92-4811-88B1-2158AC542F32}"/>
              </a:ext>
            </a:extLst>
          </p:cNvPr>
          <p:cNvSpPr/>
          <p:nvPr/>
        </p:nvSpPr>
        <p:spPr>
          <a:xfrm>
            <a:off x="7276659" y="3601065"/>
            <a:ext cx="1013784" cy="703933"/>
          </a:xfrm>
          <a:prstGeom prst="roundRect">
            <a:avLst>
              <a:gd name="adj" fmla="val 10000"/>
            </a:avLst>
          </a:prstGeom>
          <a:solidFill>
            <a:srgbClr val="FFC000"/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419" sz="1200" b="1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Expansión óptima del sistema</a:t>
            </a:r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76C7ADD6-A5D4-49BC-8EBC-6FA39EFBD255}"/>
              </a:ext>
            </a:extLst>
          </p:cNvPr>
          <p:cNvCxnSpPr>
            <a:cxnSpLocks/>
            <a:stCxn id="134" idx="3"/>
            <a:endCxn id="143" idx="1"/>
          </p:cNvCxnSpPr>
          <p:nvPr/>
        </p:nvCxnSpPr>
        <p:spPr bwMode="auto">
          <a:xfrm>
            <a:off x="8290443" y="3953032"/>
            <a:ext cx="379832" cy="229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07266D1-BE4B-4F24-B1B9-1EB925316B80}"/>
              </a:ext>
            </a:extLst>
          </p:cNvPr>
          <p:cNvCxnSpPr/>
          <p:nvPr/>
        </p:nvCxnSpPr>
        <p:spPr bwMode="auto">
          <a:xfrm>
            <a:off x="1454565" y="4395357"/>
            <a:ext cx="0" cy="1391879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8B97DEBC-4AE9-48B1-B554-E323FD622284}"/>
              </a:ext>
            </a:extLst>
          </p:cNvPr>
          <p:cNvSpPr/>
          <p:nvPr/>
        </p:nvSpPr>
        <p:spPr>
          <a:xfrm>
            <a:off x="685800" y="4870469"/>
            <a:ext cx="762166" cy="457869"/>
          </a:xfrm>
          <a:prstGeom prst="roundRect">
            <a:avLst>
              <a:gd name="adj" fmla="val 1000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419" sz="1200" b="0" i="0" u="none" strike="noStrike" kern="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Datos históricos</a:t>
            </a:r>
          </a:p>
        </p:txBody>
      </p:sp>
      <p:pic>
        <p:nvPicPr>
          <p:cNvPr id="139" name="Graphic 138" descr="Wind Turbines">
            <a:extLst>
              <a:ext uri="{FF2B5EF4-FFF2-40B4-BE49-F238E27FC236}">
                <a16:creationId xmlns:a16="http://schemas.microsoft.com/office/drawing/2014/main" id="{FDD4BCA1-684A-4AB3-97E3-93A3200F2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0609" y="4672356"/>
            <a:ext cx="451733" cy="4517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2082FAC-8944-412A-906C-C85463A89094}"/>
              </a:ext>
            </a:extLst>
          </p:cNvPr>
          <p:cNvGrpSpPr/>
          <p:nvPr/>
        </p:nvGrpSpPr>
        <p:grpSpPr>
          <a:xfrm>
            <a:off x="8664889" y="3352800"/>
            <a:ext cx="1714835" cy="1205046"/>
            <a:chOff x="8669089" y="3429000"/>
            <a:chExt cx="1714835" cy="1205046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B1D09B00-5421-4282-83EE-BD5FF5B8B4D8}"/>
                </a:ext>
              </a:extLst>
            </p:cNvPr>
            <p:cNvSpPr/>
            <p:nvPr/>
          </p:nvSpPr>
          <p:spPr>
            <a:xfrm>
              <a:off x="8674475" y="3429000"/>
              <a:ext cx="1709449" cy="1205046"/>
            </a:xfrm>
            <a:prstGeom prst="roundRect">
              <a:avLst>
                <a:gd name="adj" fmla="val 10000"/>
              </a:avLst>
            </a:prstGeom>
            <a:noFill/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s-419" sz="1200" b="1">
                <a:solidFill>
                  <a:srgbClr val="365F91"/>
                </a:solidFill>
                <a:latin typeface="+mn-lt"/>
              </a:endParaRP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99D50E50-FED0-4955-BFD8-9E17B6BD9D8A}"/>
                </a:ext>
              </a:extLst>
            </p:cNvPr>
            <p:cNvSpPr/>
            <p:nvPr/>
          </p:nvSpPr>
          <p:spPr>
            <a:xfrm>
              <a:off x="8786182" y="4278436"/>
              <a:ext cx="1486035" cy="276999"/>
            </a:xfrm>
            <a:prstGeom prst="roundRect">
              <a:avLst>
                <a:gd name="adj" fmla="val 10000"/>
              </a:avLst>
            </a:prstGeom>
            <a:solidFill>
              <a:srgbClr val="2F5066"/>
            </a:solidFill>
            <a:ln w="28575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419" kern="0">
                  <a:solidFill>
                    <a:schemeClr val="bg1"/>
                  </a:solidFill>
                  <a:latin typeface="+mn-lt"/>
                </a:rPr>
                <a:t>SDDP</a:t>
              </a:r>
              <a:endParaRPr kumimoji="0" lang="es-419" sz="12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B3D9783-98DB-4A67-834F-0F1915308322}"/>
                </a:ext>
              </a:extLst>
            </p:cNvPr>
            <p:cNvGrpSpPr/>
            <p:nvPr/>
          </p:nvGrpSpPr>
          <p:grpSpPr>
            <a:xfrm>
              <a:off x="8669089" y="3581400"/>
              <a:ext cx="1576632" cy="616134"/>
              <a:chOff x="9243768" y="3867972"/>
              <a:chExt cx="1576632" cy="616134"/>
            </a:xfrm>
          </p:grpSpPr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90B41A52-8DD8-4D8A-8B99-8E3C35B7FBAC}"/>
                  </a:ext>
                </a:extLst>
              </p:cNvPr>
              <p:cNvSpPr/>
              <p:nvPr/>
            </p:nvSpPr>
            <p:spPr>
              <a:xfrm>
                <a:off x="9243768" y="3867972"/>
                <a:ext cx="1123032" cy="616134"/>
              </a:xfrm>
              <a:prstGeom prst="roundRect">
                <a:avLst>
                  <a:gd name="adj" fmla="val 10000"/>
                </a:avLst>
              </a:prstGeom>
              <a:noFill/>
              <a:ln w="19050" cap="flat" cmpd="sng" algn="ctr">
                <a:noFill/>
                <a:prstDash val="solid"/>
              </a:ln>
              <a:effectLst/>
            </p:spPr>
            <p:txBody>
              <a:bodyPr spcFirstLastPara="0" vert="horz" wrap="square" lIns="38100" tIns="38100" rIns="38100" bIns="38100" numCol="1" spcCol="1270" anchor="t" anchorCtr="0">
                <a:noAutofit/>
              </a:bodyPr>
              <a:lstStyle/>
              <a:p>
                <a:pPr algn="l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419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cs typeface="Calibri" panose="020F0502020204030204" pitchFamily="34" charset="0"/>
                  </a:rPr>
                  <a:t>Planificación de la operación</a:t>
                </a:r>
              </a:p>
            </p:txBody>
          </p:sp>
          <p:pic>
            <p:nvPicPr>
              <p:cNvPr id="147" name="Graphic 146" descr="Hydropower">
                <a:extLst>
                  <a:ext uri="{FF2B5EF4-FFF2-40B4-BE49-F238E27FC236}">
                    <a16:creationId xmlns:a16="http://schemas.microsoft.com/office/drawing/2014/main" id="{1EFFCF4D-C182-4D1C-AD18-74CBB9CEB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66800" y="3903701"/>
                <a:ext cx="453600" cy="45360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7BFE57-5270-4F54-9616-4B7DFE1317DE}"/>
              </a:ext>
            </a:extLst>
          </p:cNvPr>
          <p:cNvGrpSpPr/>
          <p:nvPr/>
        </p:nvGrpSpPr>
        <p:grpSpPr>
          <a:xfrm>
            <a:off x="5060518" y="3352800"/>
            <a:ext cx="1709449" cy="1205046"/>
            <a:chOff x="5060518" y="3429000"/>
            <a:chExt cx="1709449" cy="1205046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D37B701C-DD09-440D-9A4E-FC5ECF56A237}"/>
                </a:ext>
              </a:extLst>
            </p:cNvPr>
            <p:cNvSpPr/>
            <p:nvPr/>
          </p:nvSpPr>
          <p:spPr>
            <a:xfrm>
              <a:off x="5060518" y="3429000"/>
              <a:ext cx="1709449" cy="1205046"/>
            </a:xfrm>
            <a:prstGeom prst="roundRect">
              <a:avLst>
                <a:gd name="adj" fmla="val 10000"/>
              </a:avLst>
            </a:prstGeom>
            <a:noFill/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s-419" sz="1200" b="1">
                <a:solidFill>
                  <a:srgbClr val="365F91"/>
                </a:solidFill>
                <a:latin typeface="+mn-lt"/>
              </a:endParaRPr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7AEAD43A-AB12-4596-90B1-A9FB4317B70E}"/>
                </a:ext>
              </a:extLst>
            </p:cNvPr>
            <p:cNvSpPr/>
            <p:nvPr/>
          </p:nvSpPr>
          <p:spPr>
            <a:xfrm>
              <a:off x="5172225" y="4278436"/>
              <a:ext cx="1486035" cy="276999"/>
            </a:xfrm>
            <a:prstGeom prst="roundRect">
              <a:avLst>
                <a:gd name="adj" fmla="val 10000"/>
              </a:avLst>
            </a:prstGeom>
            <a:solidFill>
              <a:srgbClr val="2F5066"/>
            </a:solidFill>
            <a:ln w="28575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419" sz="1200" b="1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</a:rPr>
                <a:t>OptGen</a:t>
              </a: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23CFCC6A-F3C5-4893-9BDB-4F5742876B76}"/>
                </a:ext>
              </a:extLst>
            </p:cNvPr>
            <p:cNvSpPr/>
            <p:nvPr/>
          </p:nvSpPr>
          <p:spPr>
            <a:xfrm>
              <a:off x="5112842" y="3502252"/>
              <a:ext cx="1006395" cy="683355"/>
            </a:xfrm>
            <a:prstGeom prst="roundRect">
              <a:avLst>
                <a:gd name="adj" fmla="val 10000"/>
              </a:avLst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algn="l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419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anose="020F0502020204030204" pitchFamily="34" charset="0"/>
                </a:rPr>
                <a:t>Planificación de la expansión</a:t>
              </a:r>
            </a:p>
          </p:txBody>
        </p:sp>
        <p:pic>
          <p:nvPicPr>
            <p:cNvPr id="148" name="Graphic 147" descr="Bar graph with upward trend">
              <a:extLst>
                <a:ext uri="{FF2B5EF4-FFF2-40B4-BE49-F238E27FC236}">
                  <a16:creationId xmlns:a16="http://schemas.microsoft.com/office/drawing/2014/main" id="{E1A7CC94-BAF3-4B05-83BA-65811985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02179" y="3617129"/>
              <a:ext cx="453600" cy="453600"/>
            </a:xfrm>
            <a:prstGeom prst="rect">
              <a:avLst/>
            </a:prstGeom>
          </p:spPr>
        </p:pic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F250A-7CA3-4426-BE40-7BD57F2BB4CC}"/>
              </a:ext>
            </a:extLst>
          </p:cNvPr>
          <p:cNvSpPr/>
          <p:nvPr/>
        </p:nvSpPr>
        <p:spPr>
          <a:xfrm>
            <a:off x="6119237" y="1877091"/>
            <a:ext cx="1195963" cy="503955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419" kern="0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Electrificación de la economía</a:t>
            </a:r>
            <a:endParaRPr kumimoji="0" lang="es-419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3906842-644F-4F44-BD8D-FA125D2E0130}"/>
              </a:ext>
            </a:extLst>
          </p:cNvPr>
          <p:cNvCxnSpPr>
            <a:cxnSpLocks/>
            <a:endCxn id="110" idx="0"/>
          </p:cNvCxnSpPr>
          <p:nvPr/>
        </p:nvCxnSpPr>
        <p:spPr bwMode="auto">
          <a:xfrm rot="5400000">
            <a:off x="5836817" y="2467997"/>
            <a:ext cx="963229" cy="806376"/>
          </a:xfrm>
          <a:prstGeom prst="bentConnector3">
            <a:avLst>
              <a:gd name="adj1" fmla="val 49011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1375B5A-07F0-478E-9C62-BA4D7C6B73AD}"/>
              </a:ext>
            </a:extLst>
          </p:cNvPr>
          <p:cNvSpPr/>
          <p:nvPr/>
        </p:nvSpPr>
        <p:spPr>
          <a:xfrm>
            <a:off x="3387107" y="5875831"/>
            <a:ext cx="1195963" cy="45464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419" kern="0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Generación Distribuida</a:t>
            </a:r>
            <a:endParaRPr kumimoji="0" lang="es-419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607DFB66-65BF-476E-885F-D0CFC5E5B88E}"/>
              </a:ext>
            </a:extLst>
          </p:cNvPr>
          <p:cNvSpPr txBox="1">
            <a:spLocks/>
          </p:cNvSpPr>
          <p:nvPr/>
        </p:nvSpPr>
        <p:spPr>
          <a:xfrm>
            <a:off x="363184" y="1150807"/>
            <a:ext cx="11465632" cy="41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eaLnBrk="1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defRPr>
            </a:lvl1pPr>
            <a:lvl2pPr marL="628650" indent="-217488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9pPr>
          </a:lstStyle>
          <a:p>
            <a:pPr marL="0" indent="0">
              <a:buNone/>
            </a:pPr>
            <a:r>
              <a:rPr lang="es-ES" b="0" dirty="0"/>
              <a:t>A continuación se resume la metodología utilizada para generar los escenarios de expansión:</a:t>
            </a:r>
            <a:endParaRPr lang="es-419" b="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93583E-AC45-4CE8-960E-BD4724029C8A}"/>
              </a:ext>
            </a:extLst>
          </p:cNvPr>
          <p:cNvCxnSpPr>
            <a:stCxn id="78" idx="0"/>
            <a:endCxn id="128" idx="2"/>
          </p:cNvCxnSpPr>
          <p:nvPr/>
        </p:nvCxnSpPr>
        <p:spPr bwMode="auto">
          <a:xfrm flipV="1">
            <a:off x="3985089" y="5621952"/>
            <a:ext cx="0" cy="25387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1E464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12486F8-BD67-43C4-BCC6-60FB7B948042}"/>
              </a:ext>
            </a:extLst>
          </p:cNvPr>
          <p:cNvCxnSpPr>
            <a:cxnSpLocks/>
            <a:stCxn id="143" idx="0"/>
            <a:endCxn id="119" idx="2"/>
          </p:cNvCxnSpPr>
          <p:nvPr/>
        </p:nvCxnSpPr>
        <p:spPr bwMode="auto">
          <a:xfrm flipH="1" flipV="1">
            <a:off x="9524999" y="3124200"/>
            <a:ext cx="1" cy="22860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1E464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A5354FF-5CFC-41D5-9B12-033CC4CAEE48}"/>
              </a:ext>
            </a:extLst>
          </p:cNvPr>
          <p:cNvCxnSpPr>
            <a:cxnSpLocks/>
            <a:stCxn id="143" idx="2"/>
            <a:endCxn id="118" idx="0"/>
          </p:cNvCxnSpPr>
          <p:nvPr/>
        </p:nvCxnSpPr>
        <p:spPr bwMode="auto">
          <a:xfrm rot="16200000" flipH="1">
            <a:off x="9668223" y="4414623"/>
            <a:ext cx="471354" cy="75780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161FAC-E71F-4ADD-98B1-BAAACBB04481}"/>
              </a:ext>
            </a:extLst>
          </p:cNvPr>
          <p:cNvSpPr/>
          <p:nvPr/>
        </p:nvSpPr>
        <p:spPr>
          <a:xfrm>
            <a:off x="6036284" y="5287184"/>
            <a:ext cx="1195963" cy="45464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419" kern="0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CHR, otros candidatos</a:t>
            </a:r>
            <a:endParaRPr kumimoji="0" lang="es-419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5B76576-67E5-4D67-AF4F-C6EEEF5921E3}"/>
              </a:ext>
            </a:extLst>
          </p:cNvPr>
          <p:cNvCxnSpPr>
            <a:cxnSpLocks/>
            <a:stCxn id="72" idx="0"/>
          </p:cNvCxnSpPr>
          <p:nvPr/>
        </p:nvCxnSpPr>
        <p:spPr bwMode="auto">
          <a:xfrm flipV="1">
            <a:off x="6634266" y="4555435"/>
            <a:ext cx="0" cy="73174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1E4649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53750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CC3EEC6-B2B5-4D97-87D0-F54AA26D9B28}"/>
              </a:ext>
            </a:extLst>
          </p:cNvPr>
          <p:cNvSpPr/>
          <p:nvPr/>
        </p:nvSpPr>
        <p:spPr bwMode="auto">
          <a:xfrm>
            <a:off x="0" y="3494897"/>
            <a:ext cx="12192000" cy="7723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90969"/>
            <a:ext cx="10210800" cy="2039503"/>
          </a:xfrm>
        </p:spPr>
        <p:txBody>
          <a:bodyPr/>
          <a:lstStyle/>
          <a:p>
            <a:r>
              <a:rPr lang="es-419" sz="3600" dirty="0">
                <a:latin typeface="+mn-lt"/>
              </a:rPr>
              <a:t>Centrales Hidroeléctricas Reversibles</a:t>
            </a:r>
            <a:br>
              <a:rPr lang="es-419" sz="3200" dirty="0"/>
            </a:br>
            <a:r>
              <a:rPr lang="es-419" sz="2800" b="0" dirty="0">
                <a:latin typeface="+mn-lt"/>
              </a:rPr>
              <a:t>Proyecto de Investigación y Desarrollo</a:t>
            </a:r>
            <a:br>
              <a:rPr lang="es-419" sz="2800" b="0" dirty="0">
                <a:latin typeface="+mn-lt"/>
              </a:rPr>
            </a:br>
            <a:br>
              <a:rPr lang="es-419" sz="2800" b="0" dirty="0">
                <a:latin typeface="+mn-lt"/>
              </a:rPr>
            </a:br>
            <a:r>
              <a:rPr lang="es-419" sz="2400" b="0" dirty="0">
                <a:latin typeface="+mn-lt"/>
              </a:rPr>
              <a:t>Workshop CIER, 15/12/22</a:t>
            </a:r>
            <a:endParaRPr lang="es-419" sz="2800" b="0" dirty="0">
              <a:latin typeface="+mn-lt"/>
            </a:endParaRPr>
          </a:p>
        </p:txBody>
      </p:sp>
      <p:pic>
        <p:nvPicPr>
          <p:cNvPr id="6" name="Imagem 5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B7B85023-4253-4A0B-9ED1-A595B7683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897"/>
            <a:ext cx="3124200" cy="757758"/>
          </a:xfrm>
          <a:prstGeom prst="rect">
            <a:avLst/>
          </a:prstGeom>
        </p:spPr>
      </p:pic>
      <p:pic>
        <p:nvPicPr>
          <p:cNvPr id="7" name="Picture 23" descr="Logo&#10;&#10;Description automatically generated">
            <a:extLst>
              <a:ext uri="{FF2B5EF4-FFF2-40B4-BE49-F238E27FC236}">
                <a16:creationId xmlns:a16="http://schemas.microsoft.com/office/drawing/2014/main" id="{76957E0C-9037-4EFF-923F-1E973C2B8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8" y="3668397"/>
            <a:ext cx="1318625" cy="425303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85B1FE7C-E51D-4511-A26C-0D4436B3E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723137"/>
            <a:ext cx="1088645" cy="330835"/>
          </a:xfrm>
          <a:prstGeom prst="rect">
            <a:avLst/>
          </a:prstGeom>
        </p:spPr>
      </p:pic>
      <p:pic>
        <p:nvPicPr>
          <p:cNvPr id="9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A48E35-9569-45D3-BFE8-67E30DFD38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677475"/>
            <a:ext cx="1281620" cy="425302"/>
          </a:xfrm>
          <a:prstGeom prst="rect">
            <a:avLst/>
          </a:prstGeom>
        </p:spPr>
      </p:pic>
      <p:pic>
        <p:nvPicPr>
          <p:cNvPr id="10" name="Picture 29" descr="Logo&#10;&#10;Description automatically generated">
            <a:extLst>
              <a:ext uri="{FF2B5EF4-FFF2-40B4-BE49-F238E27FC236}">
                <a16:creationId xmlns:a16="http://schemas.microsoft.com/office/drawing/2014/main" id="{78602C5B-3E62-49A3-92B4-706060E61B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3718031"/>
            <a:ext cx="937689" cy="3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90D167-124B-499F-A119-36AA3E49B7C9}"/>
              </a:ext>
            </a:extLst>
          </p:cNvPr>
          <p:cNvSpPr/>
          <p:nvPr/>
        </p:nvSpPr>
        <p:spPr bwMode="auto">
          <a:xfrm>
            <a:off x="414528" y="3070903"/>
            <a:ext cx="3243072" cy="441155"/>
          </a:xfrm>
          <a:prstGeom prst="roundRect">
            <a:avLst>
              <a:gd name="adj" fmla="val 38667"/>
            </a:avLst>
          </a:prstGeom>
          <a:solidFill>
            <a:srgbClr val="2F5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es-419" sz="1800" b="0">
                <a:solidFill>
                  <a:schemeClr val="bg1"/>
                </a:solidFill>
                <a:latin typeface="+mj-lt"/>
              </a:rPr>
              <a:t>1 – Expansión Económica (EE)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6A8FA49-C485-4B42-BA04-8626B8E2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z="2600" b="0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Myriad Pro Black"/>
                <a:ea typeface="+mj-ea"/>
                <a:cs typeface="+mj-cs"/>
              </a:rPr>
              <a:t>Escenarios de expansión evaluados hasta 2050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3C4E-D609-4139-A5CB-A0158840E0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20</a:t>
            </a:fld>
            <a:endParaRPr lang="pt-BR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ABC23-0528-47D0-BC60-BC55B73A0E07}"/>
              </a:ext>
            </a:extLst>
          </p:cNvPr>
          <p:cNvSpPr txBox="1"/>
          <p:nvPr/>
        </p:nvSpPr>
        <p:spPr>
          <a:xfrm>
            <a:off x="427591" y="3648549"/>
            <a:ext cx="3230009" cy="172118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noAutofit/>
          </a:bodyPr>
          <a:lstStyle/>
          <a:p>
            <a:pPr algn="l"/>
            <a:r>
              <a:rPr lang="es-419"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Continuación de la política actual</a:t>
            </a:r>
          </a:p>
          <a:p>
            <a:pPr algn="l"/>
            <a:r>
              <a:rPr lang="es-419"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Expansión CHR: </a:t>
            </a:r>
            <a:r>
              <a:rPr lang="es-419" sz="2000">
                <a:solidFill>
                  <a:srgbClr val="0066FF"/>
                </a:solidFill>
                <a:latin typeface="+mn-lt"/>
              </a:rPr>
              <a:t>1,5 GW</a:t>
            </a:r>
            <a:r>
              <a:rPr lang="es-419" sz="2000" b="0">
                <a:solidFill>
                  <a:srgbClr val="0066FF"/>
                </a:solidFill>
                <a:latin typeface="+mn-lt"/>
              </a:rPr>
              <a:t> </a:t>
            </a:r>
            <a:endParaRPr lang="es-419" sz="1300" b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4E9CB-A9F3-4A6B-B300-BA0AA8248B0E}"/>
              </a:ext>
            </a:extLst>
          </p:cNvPr>
          <p:cNvSpPr txBox="1"/>
          <p:nvPr/>
        </p:nvSpPr>
        <p:spPr>
          <a:xfrm>
            <a:off x="4686138" y="2161451"/>
            <a:ext cx="5905662" cy="82777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noAutofit/>
          </a:bodyPr>
          <a:lstStyle/>
          <a:p>
            <a:pPr algn="l"/>
            <a:r>
              <a:rPr lang="es-419" sz="16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No considera a Ley 14182/2021, como la incorporación de 8 GW de centrales térmicas a gas, nueva capacidad de pequeñas centrales hidroeléctricas y la posible extensión de contratos de Proinfa.</a:t>
            </a:r>
          </a:p>
          <a:p>
            <a:pPr algn="l"/>
            <a:r>
              <a:rPr lang="es-419"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Expansión CHR: </a:t>
            </a:r>
            <a:r>
              <a:rPr lang="es-419" sz="2000">
                <a:solidFill>
                  <a:srgbClr val="0066FF"/>
                </a:solidFill>
                <a:latin typeface="+mn-lt"/>
              </a:rPr>
              <a:t>6,0 GW</a:t>
            </a:r>
            <a:endParaRPr lang="es-419" sz="160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07F227-1260-490B-8F4D-D5531FDA5E8B}"/>
              </a:ext>
            </a:extLst>
          </p:cNvPr>
          <p:cNvSpPr txBox="1"/>
          <p:nvPr/>
        </p:nvSpPr>
        <p:spPr>
          <a:xfrm>
            <a:off x="4686138" y="5273645"/>
            <a:ext cx="5905662" cy="1006903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noAutofit/>
          </a:bodyPr>
          <a:lstStyle/>
          <a:p>
            <a:pPr algn="l"/>
            <a:r>
              <a:rPr lang="es-419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Considera cero emisiones al 2050 debido al cierre de las centrales térmicas actuales al término de sus contratos y expansión con fuentes renovables</a:t>
            </a:r>
          </a:p>
          <a:p>
            <a:pPr algn="l"/>
            <a:r>
              <a:rPr lang="es-419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Expansión CHR: </a:t>
            </a:r>
            <a:r>
              <a:rPr lang="es-419" sz="2000" dirty="0">
                <a:solidFill>
                  <a:srgbClr val="0066FF"/>
                </a:solidFill>
                <a:latin typeface="+mn-lt"/>
              </a:rPr>
              <a:t>10,0 GW</a:t>
            </a:r>
            <a:endParaRPr lang="es-419" sz="16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0109B2A-B090-4F70-83AF-7B95C72426C2}"/>
              </a:ext>
            </a:extLst>
          </p:cNvPr>
          <p:cNvSpPr/>
          <p:nvPr/>
        </p:nvSpPr>
        <p:spPr bwMode="auto">
          <a:xfrm>
            <a:off x="4751728" y="1524000"/>
            <a:ext cx="4620872" cy="539187"/>
          </a:xfrm>
          <a:prstGeom prst="roundRect">
            <a:avLst>
              <a:gd name="adj" fmla="val 38667"/>
            </a:avLst>
          </a:prstGeom>
          <a:solidFill>
            <a:srgbClr val="4B7F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1440" algn="l">
              <a:spcAft>
                <a:spcPts val="0"/>
              </a:spcAft>
            </a:pPr>
            <a:r>
              <a:rPr lang="es-419" sz="1800" b="0">
                <a:solidFill>
                  <a:schemeClr val="bg1"/>
                </a:solidFill>
                <a:latin typeface="+mj-lt"/>
              </a:rPr>
              <a:t>2 – No considera la Ley 14182/2021</a:t>
            </a:r>
            <a:endParaRPr kumimoji="0" lang="es-419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ED8E6DC-473D-4476-9D94-E1ABC1E6319E}"/>
              </a:ext>
            </a:extLst>
          </p:cNvPr>
          <p:cNvSpPr/>
          <p:nvPr/>
        </p:nvSpPr>
        <p:spPr bwMode="auto">
          <a:xfrm>
            <a:off x="4810722" y="4610004"/>
            <a:ext cx="4620872" cy="539188"/>
          </a:xfrm>
          <a:prstGeom prst="roundRect">
            <a:avLst>
              <a:gd name="adj" fmla="val 38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1440" algn="l">
              <a:spcAft>
                <a:spcPts val="0"/>
              </a:spcAft>
            </a:pPr>
            <a:r>
              <a:rPr lang="es-419" sz="1800" b="0">
                <a:solidFill>
                  <a:schemeClr val="bg1"/>
                </a:solidFill>
                <a:latin typeface="+mj-lt"/>
              </a:rPr>
              <a:t>3 - Descarbonización del sistema eléctrico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A2FEF5C-3981-468B-8182-2D62845B5FC9}"/>
              </a:ext>
            </a:extLst>
          </p:cNvPr>
          <p:cNvSpPr/>
          <p:nvPr/>
        </p:nvSpPr>
        <p:spPr bwMode="auto">
          <a:xfrm>
            <a:off x="303540" y="2979463"/>
            <a:ext cx="3506459" cy="640080"/>
          </a:xfrm>
          <a:prstGeom prst="roundRect">
            <a:avLst>
              <a:gd name="adj" fmla="val 38667"/>
            </a:avLst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b="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BD732D2-186C-490A-B019-16CCBFF546B9}"/>
              </a:ext>
            </a:extLst>
          </p:cNvPr>
          <p:cNvCxnSpPr>
            <a:cxnSpLocks/>
            <a:endCxn id="30" idx="1"/>
          </p:cNvCxnSpPr>
          <p:nvPr/>
        </p:nvCxnSpPr>
        <p:spPr bwMode="auto">
          <a:xfrm rot="5400000" flipH="1" flipV="1">
            <a:off x="3541389" y="1958915"/>
            <a:ext cx="1375660" cy="1045018"/>
          </a:xfrm>
          <a:prstGeom prst="curvedConnector2">
            <a:avLst/>
          </a:prstGeom>
          <a:solidFill>
            <a:schemeClr val="bg1"/>
          </a:solidFill>
          <a:ln w="19050" cap="flat" cmpd="sng" algn="ctr">
            <a:solidFill>
              <a:srgbClr val="4B7FA3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2C56172-4802-4000-BBB9-C6A7D363882D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rot="16200000" flipH="1">
            <a:off x="3549638" y="3618514"/>
            <a:ext cx="1400950" cy="1121218"/>
          </a:xfrm>
          <a:prstGeom prst="curvedConnector2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334330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7E8D74-F6FF-410F-B3C4-D1073231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Operación de la CHR (2050)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F370CA-91C3-4735-8BEA-8C99676BA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es-419" sz="1600" dirty="0"/>
              <a:t>Compensan la variabilidad de la producción renovable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es-419" sz="1600" dirty="0"/>
              <a:t>Puede reemplazar a UTE GN Flexible para un suministro de punta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es-419" sz="1600" dirty="0"/>
              <a:t>Consumen energía de día (utilizando el exceso de producción renovable) para uso nocturno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es-419" sz="1600" dirty="0"/>
              <a:t>Ejemplo: Día útil de marzo para escenario hidrológico de 1971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C46F5-8130-4FE2-93FD-BF6E070C9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21</a:t>
            </a:fld>
            <a:endParaRPr lang="pt-BR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2966EC-784A-4B80-9089-F9099CAC6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24" y="2887922"/>
            <a:ext cx="10620152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2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6FC8-BB2F-4DFA-BF9B-BAA29454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Reservas operativas: CHR </a:t>
            </a:r>
            <a:r>
              <a:rPr lang="pt-BR" dirty="0" err="1"/>
              <a:t>en</a:t>
            </a:r>
            <a:r>
              <a:rPr lang="pt-BR" dirty="0"/>
              <a:t> NE 4h (2050) - hidrología 01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433AB-4908-493D-A4E6-2BBA544C7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22</a:t>
            </a:fld>
            <a:endParaRPr lang="pt-BR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70230-00B2-478B-B051-B652CA90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097280"/>
            <a:ext cx="5108891" cy="2743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890175-4533-468C-9DDC-0D7890EF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97280"/>
            <a:ext cx="5108448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0CC0BB-4860-4457-97F3-B0FA1354D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0" y="3749040"/>
            <a:ext cx="5108891" cy="274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7CB542-7108-4F77-B003-E90AE7C6C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3749040"/>
            <a:ext cx="5091039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8FCA20-5B17-40A4-9A64-F18C8B2A4C39}"/>
              </a:ext>
            </a:extLst>
          </p:cNvPr>
          <p:cNvSpPr txBox="1"/>
          <p:nvPr/>
        </p:nvSpPr>
        <p:spPr>
          <a:xfrm>
            <a:off x="2240005" y="1371599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1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5983E-6CCE-4511-BA4A-B6CFECA92052}"/>
              </a:ext>
            </a:extLst>
          </p:cNvPr>
          <p:cNvSpPr txBox="1"/>
          <p:nvPr/>
        </p:nvSpPr>
        <p:spPr>
          <a:xfrm>
            <a:off x="7620000" y="1371600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2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786871-291B-435D-A0DD-4FED95AB3A80}"/>
              </a:ext>
            </a:extLst>
          </p:cNvPr>
          <p:cNvSpPr txBox="1"/>
          <p:nvPr/>
        </p:nvSpPr>
        <p:spPr>
          <a:xfrm>
            <a:off x="2240005" y="4018281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3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9E5AE5-788E-4AAF-BA80-7EDF23EBB038}"/>
              </a:ext>
            </a:extLst>
          </p:cNvPr>
          <p:cNvSpPr txBox="1"/>
          <p:nvPr/>
        </p:nvSpPr>
        <p:spPr>
          <a:xfrm>
            <a:off x="7619999" y="4018280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4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202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BFC6-2DB1-4897-819B-F7E5E636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Discusión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1C9D6-4897-4346-9486-DB2892692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23</a:t>
            </a:fld>
            <a:endParaRPr lang="pt-BR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196474-314E-4C69-9C05-C6BEAC62B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/>
              <a:t>¿Cómo conciliar la expansión económica (que incluye CHR) con una regulación económica que remunere adecuadamente los servicios prestados por CHR?</a:t>
            </a:r>
          </a:p>
          <a:p>
            <a:r>
              <a:rPr lang="es-419"/>
              <a:t>Algunas possibilidades</a:t>
            </a:r>
          </a:p>
          <a:p>
            <a:pPr marL="925512" lvl="1" indent="-514350">
              <a:buFont typeface="+mj-lt"/>
              <a:buAutoNum type="romanUcPeriod"/>
            </a:pPr>
            <a:r>
              <a:rPr lang="es-419" b="1"/>
              <a:t>Mercado de flexibilidad: </a:t>
            </a:r>
            <a:r>
              <a:rPr lang="es-419" i="1"/>
              <a:t>peer-to-peer</a:t>
            </a:r>
            <a:r>
              <a:rPr lang="es-419"/>
              <a:t>, nuevos servicios (incluidos los servicios auxiliares)</a:t>
            </a:r>
          </a:p>
          <a:p>
            <a:pPr marL="925512" lvl="1" indent="-514350">
              <a:buFont typeface="+mj-lt"/>
              <a:buAutoNum type="romanUcPeriod"/>
            </a:pPr>
            <a:r>
              <a:rPr lang="es-419" b="1"/>
              <a:t>Mercado de capacidad: </a:t>
            </a:r>
            <a:r>
              <a:rPr lang="es-419"/>
              <a:t>puede considerar algunos servicios complementarios (p. ej., Reino Unido)</a:t>
            </a:r>
          </a:p>
          <a:p>
            <a:pPr marL="925512" lvl="1" indent="-514350">
              <a:buFont typeface="+mj-lt"/>
              <a:buAutoNum type="romanUcPeriod"/>
            </a:pPr>
            <a:r>
              <a:rPr lang="es-419" b="1"/>
              <a:t>Subasta de capacidad: </a:t>
            </a:r>
            <a:r>
              <a:rPr lang="es-419"/>
              <a:t>incluye reserva, discusión sobre máxima rigidez operativa</a:t>
            </a:r>
          </a:p>
          <a:p>
            <a:pPr marL="925512" lvl="1" indent="-514350">
              <a:buFont typeface="+mj-lt"/>
              <a:buAutoNum type="romanUcPeriod"/>
            </a:pPr>
            <a:r>
              <a:rPr lang="es-419" b="1"/>
              <a:t>Subasta multiatributo: </a:t>
            </a:r>
            <a:r>
              <a:rPr lang="es-419"/>
              <a:t>inicialmente atributos de energía y potencia, incluyendo garantía física.</a:t>
            </a:r>
          </a:p>
          <a:p>
            <a:pPr marL="411162" lvl="1" indent="0">
              <a:buNone/>
            </a:pPr>
            <a:endParaRPr lang="es-419" b="1"/>
          </a:p>
        </p:txBody>
      </p:sp>
    </p:spTree>
    <p:extLst>
      <p:ext uri="{BB962C8B-B14F-4D97-AF65-F5344CB8AC3E}">
        <p14:creationId xmlns:p14="http://schemas.microsoft.com/office/powerpoint/2010/main" val="3120712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Gracias!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Sumario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es-419" dirty="0"/>
              <a:t>Introducción</a:t>
            </a:r>
          </a:p>
          <a:p>
            <a:pPr marL="63500" indent="0">
              <a:buNone/>
            </a:pPr>
            <a:r>
              <a:rPr lang="es-419" dirty="0">
                <a:solidFill>
                  <a:schemeClr val="bg1">
                    <a:lumMod val="50000"/>
                  </a:schemeClr>
                </a:solidFill>
              </a:rPr>
              <a:t>Abordaje metodológico</a:t>
            </a:r>
          </a:p>
          <a:p>
            <a:pPr marL="400050" lvl="1" indent="0">
              <a:buNone/>
            </a:pPr>
            <a:r>
              <a:rPr lang="es-419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Bottom-up</a:t>
            </a:r>
          </a:p>
          <a:p>
            <a:pPr marL="400050" lvl="1" indent="0">
              <a:buNone/>
            </a:pPr>
            <a:r>
              <a:rPr lang="es-419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Top-</a:t>
            </a:r>
            <a:r>
              <a:rPr lang="es-419" b="1" i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down</a:t>
            </a:r>
            <a:endParaRPr lang="es-419" b="1" i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066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Proyecto de I&amp;D sobre centrales hidroeléctricas reversibles (CHR)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419" sz="2000" dirty="0"/>
              <a:t>I&amp;D cooperado entre EDF Norte Fluminense, CTG Brasil, Light y ELERA, ejecutado por PSR e PUC/Rio.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s-419" sz="2000" dirty="0"/>
              <a:t>Objetivos: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ES" sz="1800" dirty="0"/>
              <a:t>Desarrollar una herramienta computacional para mapear sitios adecuados para CHR;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ES" sz="1800" dirty="0"/>
              <a:t>Analizar la competitividad de las CHR en el Sistema Interconectado Nacional (SIN);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s-ES" sz="1800" dirty="0"/>
              <a:t>Evaluación de la regulación.</a:t>
            </a:r>
            <a:endParaRPr lang="es-419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s-ES" sz="2000" dirty="0"/>
              <a:t>Motivación: evaluar el papel de la CHR en la evolución del SIN, considerando una mayor participación de renovables y una menor participación relativa de centrales hidroeléctricas convencionales previstas para las próximas décadas</a:t>
            </a:r>
            <a:r>
              <a:rPr lang="es-419" sz="2000" dirty="0"/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es-ES" sz="2000" dirty="0"/>
              <a:t>La metodología tiene dos enfoques interconectados</a:t>
            </a:r>
            <a:r>
              <a:rPr lang="es-419" sz="2000" dirty="0"/>
              <a:t>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419" sz="1800" b="1" i="1" dirty="0"/>
              <a:t>Top-</a:t>
            </a:r>
            <a:r>
              <a:rPr lang="es-419" sz="1800" b="1" i="1" dirty="0" err="1"/>
              <a:t>down</a:t>
            </a:r>
            <a:r>
              <a:rPr lang="es-419" sz="1800" b="1" dirty="0"/>
              <a:t>, </a:t>
            </a:r>
            <a:r>
              <a:rPr lang="es-ES" sz="1800" dirty="0"/>
              <a:t>que utiliza un modelo de planificación de expansión del sector para evaluar la participación de la CHR ¿Son económicas? ¿Cuándo se eligen? ¿Dónde? ¿Con qué características?</a:t>
            </a:r>
            <a:endParaRPr lang="es-419" sz="1800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419" sz="1800" b="1" i="1" dirty="0"/>
              <a:t>Bottom-up</a:t>
            </a:r>
            <a:r>
              <a:rPr lang="es-419" sz="1800" dirty="0"/>
              <a:t>, </a:t>
            </a:r>
            <a:r>
              <a:rPr lang="es-ES" sz="1800" dirty="0"/>
              <a:t>que selecciona ubicaciones prometedoras a partir de un Modelo de Elevación Digital y algoritmos de geoprocesamiento especializados, generando diseños de ingeniería y estimando costos de construcción</a:t>
            </a:r>
            <a:r>
              <a:rPr lang="es-419" sz="18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7555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5626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419" sz="2000" dirty="0"/>
              <a:t>Artículo científico para el XIII CBPE en 08/2022:</a:t>
            </a:r>
          </a:p>
          <a:p>
            <a:pPr marL="411162" lvl="1" indent="0">
              <a:spcAft>
                <a:spcPts val="600"/>
              </a:spcAft>
              <a:buNone/>
            </a:pPr>
            <a:r>
              <a:rPr lang="es-419" sz="1300" i="1" dirty="0"/>
              <a:t>	</a:t>
            </a:r>
            <a:r>
              <a:rPr lang="es-419" sz="1600" i="1" dirty="0"/>
              <a:t>Modelo para </a:t>
            </a:r>
            <a:r>
              <a:rPr lang="es-419" sz="1600" i="1" dirty="0" err="1"/>
              <a:t>seleção</a:t>
            </a:r>
            <a:r>
              <a:rPr lang="es-419" sz="1600" i="1" dirty="0"/>
              <a:t> de </a:t>
            </a:r>
            <a:r>
              <a:rPr lang="es-419" sz="1600" i="1" dirty="0" err="1"/>
              <a:t>locais</a:t>
            </a:r>
            <a:r>
              <a:rPr lang="es-419" sz="1600" i="1" dirty="0"/>
              <a:t> para a </a:t>
            </a:r>
            <a:r>
              <a:rPr lang="es-419" sz="1600" i="1" dirty="0" err="1"/>
              <a:t>implantação</a:t>
            </a:r>
            <a:r>
              <a:rPr lang="es-419" sz="1600" i="1" dirty="0"/>
              <a:t> de usinas </a:t>
            </a:r>
            <a:r>
              <a:rPr lang="es-419" sz="1600" i="1" dirty="0" err="1"/>
              <a:t>hidrelétricas</a:t>
            </a:r>
            <a:r>
              <a:rPr lang="es-419" sz="1600" i="1" dirty="0"/>
              <a:t> </a:t>
            </a:r>
            <a:r>
              <a:rPr lang="es-419" sz="1600" i="1" dirty="0" err="1"/>
              <a:t>reversíveis</a:t>
            </a:r>
            <a:r>
              <a:rPr lang="es-419" sz="1600" i="1" dirty="0"/>
              <a:t>: </a:t>
            </a:r>
            <a:r>
              <a:rPr lang="es-419" sz="1600" i="1" dirty="0" err="1"/>
              <a:t>uma</a:t>
            </a:r>
            <a:r>
              <a:rPr lang="es-419" sz="1600" i="1" dirty="0"/>
              <a:t> </a:t>
            </a:r>
            <a:r>
              <a:rPr lang="es-419" sz="1600" i="1" dirty="0" err="1"/>
              <a:t>abordagem</a:t>
            </a:r>
            <a:r>
              <a:rPr lang="es-419" sz="1600" i="1" dirty="0"/>
              <a:t> que combina 	algoritmo de </a:t>
            </a:r>
            <a:r>
              <a:rPr lang="es-419" sz="1600" i="1" dirty="0" err="1"/>
              <a:t>geoprocessamento</a:t>
            </a:r>
            <a:r>
              <a:rPr lang="es-419" sz="1600" i="1" dirty="0"/>
              <a:t> </a:t>
            </a:r>
            <a:r>
              <a:rPr lang="es-419" sz="1600" i="1" dirty="0" err="1"/>
              <a:t>com</a:t>
            </a:r>
            <a:r>
              <a:rPr lang="es-419" sz="1600" i="1" dirty="0"/>
              <a:t> </a:t>
            </a:r>
            <a:r>
              <a:rPr lang="es-419" sz="1600" i="1" dirty="0" err="1"/>
              <a:t>engenharia</a:t>
            </a:r>
            <a:endParaRPr lang="es-419" sz="1400" i="1" dirty="0"/>
          </a:p>
          <a:p>
            <a:pPr>
              <a:spcAft>
                <a:spcPts val="600"/>
              </a:spcAft>
            </a:pPr>
            <a:r>
              <a:rPr lang="es-419" sz="2000" dirty="0"/>
              <a:t>Informes Técnicos para el XXVI SNPTEE en 05/2022</a:t>
            </a:r>
            <a:r>
              <a:rPr lang="es-419" sz="2000" dirty="0">
                <a:latin typeface="Minion" panose="020B0604020202020204" charset="0"/>
                <a:cs typeface="Times New Roman" panose="02020603050405020304" pitchFamily="18" charset="0"/>
              </a:rPr>
              <a:t>:</a:t>
            </a:r>
            <a:endParaRPr lang="es-419" sz="2000" dirty="0">
              <a:effectLst/>
              <a:latin typeface="Minion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54062" lvl="2" indent="0">
              <a:spcAft>
                <a:spcPts val="600"/>
              </a:spcAft>
              <a:buNone/>
            </a:pPr>
            <a:r>
              <a:rPr lang="es-419" sz="1300" i="1" dirty="0"/>
              <a:t>	</a:t>
            </a:r>
            <a:r>
              <a:rPr lang="es-419" sz="1600" i="1" dirty="0" err="1"/>
              <a:t>Identificação</a:t>
            </a:r>
            <a:r>
              <a:rPr lang="es-419" sz="1600" i="1" dirty="0"/>
              <a:t> de </a:t>
            </a:r>
            <a:r>
              <a:rPr lang="es-419" sz="1600" i="1" dirty="0" err="1"/>
              <a:t>locais</a:t>
            </a:r>
            <a:r>
              <a:rPr lang="es-419" sz="1600" i="1" dirty="0"/>
              <a:t> para a </a:t>
            </a:r>
            <a:r>
              <a:rPr lang="es-419" sz="1600" i="1" dirty="0" err="1"/>
              <a:t>construção</a:t>
            </a:r>
            <a:r>
              <a:rPr lang="es-419" sz="1600" i="1" dirty="0"/>
              <a:t> de </a:t>
            </a:r>
            <a:r>
              <a:rPr lang="es-419" sz="1600" i="1" dirty="0" err="1"/>
              <a:t>projetos</a:t>
            </a:r>
            <a:r>
              <a:rPr lang="es-419" sz="1600" i="1" dirty="0"/>
              <a:t> de usinas </a:t>
            </a:r>
            <a:r>
              <a:rPr lang="es-419" sz="1600" i="1" dirty="0" err="1"/>
              <a:t>hidrelétricas</a:t>
            </a:r>
            <a:r>
              <a:rPr lang="es-419" sz="1600" i="1" dirty="0"/>
              <a:t> </a:t>
            </a:r>
            <a:r>
              <a:rPr lang="es-419" sz="1600" i="1" dirty="0" err="1"/>
              <a:t>reversíveis</a:t>
            </a:r>
            <a:r>
              <a:rPr lang="es-419" sz="1600" i="1" dirty="0"/>
              <a:t> 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es-419" sz="1600" i="1" dirty="0"/>
              <a:t>	</a:t>
            </a:r>
            <a:r>
              <a:rPr lang="es-419" sz="1600" i="1" dirty="0" err="1"/>
              <a:t>Desafios</a:t>
            </a:r>
            <a:r>
              <a:rPr lang="es-419" sz="1600" i="1" dirty="0"/>
              <a:t> </a:t>
            </a:r>
            <a:r>
              <a:rPr lang="es-419" sz="1600" i="1" dirty="0" err="1"/>
              <a:t>regulatórios</a:t>
            </a:r>
            <a:r>
              <a:rPr lang="es-419" sz="1600" i="1" dirty="0"/>
              <a:t> para </a:t>
            </a:r>
            <a:r>
              <a:rPr lang="es-419" sz="1600" i="1" dirty="0" err="1"/>
              <a:t>inserção</a:t>
            </a:r>
            <a:r>
              <a:rPr lang="es-419" sz="1600" i="1" dirty="0"/>
              <a:t> das usinas </a:t>
            </a:r>
            <a:r>
              <a:rPr lang="es-419" sz="1600" i="1" dirty="0" err="1"/>
              <a:t>hidrelétricas</a:t>
            </a:r>
            <a:r>
              <a:rPr lang="es-419" sz="1600" i="1" dirty="0"/>
              <a:t> </a:t>
            </a:r>
            <a:r>
              <a:rPr lang="es-419" sz="1600" i="1" dirty="0" err="1"/>
              <a:t>reversíveis</a:t>
            </a:r>
            <a:r>
              <a:rPr lang="es-419" sz="1600" i="1" dirty="0"/>
              <a:t> no Brasil </a:t>
            </a:r>
            <a:r>
              <a:rPr lang="es-419" sz="1600" dirty="0"/>
              <a:t>(</a:t>
            </a:r>
            <a:r>
              <a:rPr lang="es-419" sz="1600" dirty="0" err="1"/>
              <a:t>menção</a:t>
            </a:r>
            <a:r>
              <a:rPr lang="es-419" sz="1600" dirty="0"/>
              <a:t> honrosa)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es-419" sz="1600" i="1" dirty="0"/>
              <a:t>	A perspectiva socioambiental </a:t>
            </a:r>
            <a:r>
              <a:rPr lang="es-419" sz="1600" i="1" dirty="0" err="1"/>
              <a:t>na</a:t>
            </a:r>
            <a:r>
              <a:rPr lang="es-419" sz="1600" i="1" dirty="0"/>
              <a:t> </a:t>
            </a:r>
            <a:r>
              <a:rPr lang="es-419" sz="1600" i="1" dirty="0" err="1"/>
              <a:t>seleção</a:t>
            </a:r>
            <a:r>
              <a:rPr lang="es-419" sz="1600" i="1" dirty="0"/>
              <a:t> de sistemas de </a:t>
            </a:r>
            <a:r>
              <a:rPr lang="es-419" sz="1600" i="1" dirty="0" err="1"/>
              <a:t>armazenamento</a:t>
            </a:r>
            <a:r>
              <a:rPr lang="es-419" sz="1600" i="1" dirty="0"/>
              <a:t> de </a:t>
            </a:r>
            <a:r>
              <a:rPr lang="es-419" sz="1600" i="1" dirty="0" err="1"/>
              <a:t>energia</a:t>
            </a:r>
            <a:r>
              <a:rPr lang="es-419" sz="1600" i="1" dirty="0"/>
              <a:t> para o sistema </a:t>
            </a:r>
            <a:r>
              <a:rPr lang="es-419" sz="1600" i="1" dirty="0" err="1"/>
              <a:t>elétrico</a:t>
            </a:r>
            <a:r>
              <a:rPr lang="es-419" sz="1600" i="1" dirty="0"/>
              <a:t> de </a:t>
            </a:r>
            <a:r>
              <a:rPr lang="es-419" sz="1600" i="1" dirty="0" err="1"/>
              <a:t>potência</a:t>
            </a:r>
            <a:r>
              <a:rPr lang="es-419" sz="1600" i="1" dirty="0"/>
              <a:t>: </a:t>
            </a:r>
            <a:r>
              <a:rPr lang="es-419" sz="1600" i="1" dirty="0" err="1"/>
              <a:t>uma</a:t>
            </a:r>
            <a:r>
              <a:rPr lang="es-419" sz="1600" i="1" dirty="0"/>
              <a:t> 	</a:t>
            </a:r>
            <a:r>
              <a:rPr lang="es-419" sz="1600" i="1" dirty="0" err="1"/>
              <a:t>abordagem</a:t>
            </a:r>
            <a:r>
              <a:rPr lang="es-419" sz="1600" i="1" dirty="0"/>
              <a:t> </a:t>
            </a:r>
            <a:r>
              <a:rPr lang="es-419" sz="1600" i="1" dirty="0" err="1"/>
              <a:t>multicritério</a:t>
            </a:r>
            <a:endParaRPr lang="es-419" sz="1600" i="1" dirty="0"/>
          </a:p>
          <a:p>
            <a:pPr>
              <a:spcAft>
                <a:spcPts val="600"/>
              </a:spcAft>
            </a:pPr>
            <a:r>
              <a:rPr lang="es-419" sz="2000" dirty="0"/>
              <a:t>Artículo científico publicado pela WRR en 12/2021:</a:t>
            </a:r>
          </a:p>
          <a:p>
            <a:pPr marL="411162" lvl="1" indent="0">
              <a:spcAft>
                <a:spcPts val="600"/>
              </a:spcAft>
              <a:buNone/>
            </a:pPr>
            <a:r>
              <a:rPr lang="es-419" sz="1400" i="1" dirty="0"/>
              <a:t>	</a:t>
            </a:r>
            <a:r>
              <a:rPr lang="es-419" sz="1600" i="1" dirty="0" err="1"/>
              <a:t>An</a:t>
            </a:r>
            <a:r>
              <a:rPr lang="es-419" sz="1600" i="1" dirty="0"/>
              <a:t> </a:t>
            </a:r>
            <a:r>
              <a:rPr lang="es-419" sz="1600" i="1" dirty="0" err="1"/>
              <a:t>integer</a:t>
            </a:r>
            <a:r>
              <a:rPr lang="es-419" sz="1600" i="1" dirty="0"/>
              <a:t> </a:t>
            </a:r>
            <a:r>
              <a:rPr lang="es-419" sz="1600" i="1" dirty="0" err="1"/>
              <a:t>programming</a:t>
            </a:r>
            <a:r>
              <a:rPr lang="es-419" sz="1600" i="1" dirty="0"/>
              <a:t> </a:t>
            </a:r>
            <a:r>
              <a:rPr lang="es-419" sz="1600" i="1" dirty="0" err="1"/>
              <a:t>model</a:t>
            </a:r>
            <a:r>
              <a:rPr lang="es-419" sz="1600" i="1" dirty="0"/>
              <a:t> </a:t>
            </a:r>
            <a:r>
              <a:rPr lang="es-419" sz="1600" i="1" dirty="0" err="1"/>
              <a:t>for</a:t>
            </a:r>
            <a:r>
              <a:rPr lang="es-419" sz="1600" i="1" dirty="0"/>
              <a:t> </a:t>
            </a:r>
            <a:r>
              <a:rPr lang="es-419" sz="1600" i="1" dirty="0" err="1"/>
              <a:t>the</a:t>
            </a:r>
            <a:r>
              <a:rPr lang="es-419" sz="1600" i="1" dirty="0"/>
              <a:t> </a:t>
            </a:r>
            <a:r>
              <a:rPr lang="es-419" sz="1600" i="1" dirty="0" err="1"/>
              <a:t>selection</a:t>
            </a:r>
            <a:r>
              <a:rPr lang="es-419" sz="1600" i="1" dirty="0"/>
              <a:t> </a:t>
            </a:r>
            <a:r>
              <a:rPr lang="es-419" sz="1600" i="1" dirty="0" err="1"/>
              <a:t>of</a:t>
            </a:r>
            <a:r>
              <a:rPr lang="es-419" sz="1600" i="1" dirty="0"/>
              <a:t> </a:t>
            </a:r>
            <a:r>
              <a:rPr lang="es-419" sz="1600" i="1" dirty="0" err="1"/>
              <a:t>pumped-hydro</a:t>
            </a:r>
            <a:r>
              <a:rPr lang="es-419" sz="1600" i="1" dirty="0"/>
              <a:t> </a:t>
            </a:r>
            <a:r>
              <a:rPr lang="es-419" sz="1600" i="1" dirty="0" err="1"/>
              <a:t>storage</a:t>
            </a:r>
            <a:r>
              <a:rPr lang="es-419" sz="1600" i="1" dirty="0"/>
              <a:t> </a:t>
            </a:r>
            <a:r>
              <a:rPr lang="es-419" sz="1600" i="1" dirty="0" err="1"/>
              <a:t>projects</a:t>
            </a:r>
            <a:r>
              <a:rPr lang="es-419" sz="1600" i="1" dirty="0"/>
              <a:t> </a:t>
            </a:r>
          </a:p>
          <a:p>
            <a:pPr marL="777875" lvl="2" indent="0">
              <a:spcAft>
                <a:spcPts val="600"/>
              </a:spcAft>
              <a:buNone/>
            </a:pPr>
            <a:r>
              <a:rPr lang="es-419" sz="1200" i="1" dirty="0"/>
              <a:t>	</a:t>
            </a:r>
            <a:r>
              <a:rPr lang="es-419" sz="1200" dirty="0"/>
              <a:t>(</a:t>
            </a:r>
            <a:r>
              <a:rPr lang="pt-BR" sz="1200" dirty="0"/>
              <a:t>https://agupubs.onlinelibrary.wiley.com/doi/abs/10.1029/2020WR028625 o </a:t>
            </a:r>
            <a:r>
              <a:rPr lang="es-419" sz="1200" dirty="0"/>
              <a:t>https://arxiv.org/abs/2007.16036)</a:t>
            </a:r>
          </a:p>
          <a:p>
            <a:pPr>
              <a:spcAft>
                <a:spcPts val="600"/>
              </a:spcAft>
            </a:pPr>
            <a:r>
              <a:rPr lang="es-419" sz="2000" dirty="0"/>
              <a:t>Tesis de maestría en PUC-Rio aprobadas en 09/2021 y en 10/2022:</a:t>
            </a:r>
          </a:p>
          <a:p>
            <a:pPr marL="411162" lvl="1" indent="0" algn="l">
              <a:spcAft>
                <a:spcPts val="600"/>
              </a:spcAft>
              <a:buNone/>
            </a:pPr>
            <a:r>
              <a:rPr lang="es-419" sz="1300" i="1" dirty="0"/>
              <a:t>	</a:t>
            </a:r>
            <a:r>
              <a:rPr lang="es-419" sz="1600" i="1" dirty="0"/>
              <a:t>Modelo para </a:t>
            </a:r>
            <a:r>
              <a:rPr lang="es-419" sz="1600" i="1" dirty="0" err="1"/>
              <a:t>seleção</a:t>
            </a:r>
            <a:r>
              <a:rPr lang="es-419" sz="1600" i="1" dirty="0"/>
              <a:t> de </a:t>
            </a:r>
            <a:r>
              <a:rPr lang="es-419" sz="1600" i="1" dirty="0" err="1"/>
              <a:t>locais</a:t>
            </a:r>
            <a:r>
              <a:rPr lang="es-419" sz="1600" i="1" dirty="0"/>
              <a:t> para a </a:t>
            </a:r>
            <a:r>
              <a:rPr lang="es-419" sz="1600" i="1" dirty="0" err="1"/>
              <a:t>implantação</a:t>
            </a:r>
            <a:r>
              <a:rPr lang="es-419" sz="1600" i="1" dirty="0"/>
              <a:t> de usinas </a:t>
            </a:r>
            <a:r>
              <a:rPr lang="es-419" sz="1600" i="1" dirty="0" err="1"/>
              <a:t>hidrelétricas</a:t>
            </a:r>
            <a:r>
              <a:rPr lang="es-419" sz="1600" i="1" dirty="0"/>
              <a:t> </a:t>
            </a:r>
            <a:r>
              <a:rPr lang="es-419" sz="1600" i="1" dirty="0" err="1"/>
              <a:t>reversíveis</a:t>
            </a:r>
            <a:r>
              <a:rPr lang="es-419" sz="1600" i="1" dirty="0"/>
              <a:t>: </a:t>
            </a:r>
            <a:r>
              <a:rPr lang="es-419" sz="1600" i="1" dirty="0" err="1"/>
              <a:t>uma</a:t>
            </a:r>
            <a:r>
              <a:rPr lang="es-419" sz="1600" i="1" dirty="0"/>
              <a:t> </a:t>
            </a:r>
            <a:r>
              <a:rPr lang="es-419" sz="1600" i="1" dirty="0" err="1"/>
              <a:t>abordagem</a:t>
            </a:r>
            <a:r>
              <a:rPr lang="es-419" sz="1600" i="1" dirty="0"/>
              <a:t> </a:t>
            </a:r>
            <a:r>
              <a:rPr lang="es-419" sz="1600" i="1" dirty="0" err="1"/>
              <a:t>baseada</a:t>
            </a:r>
            <a:r>
              <a:rPr lang="es-419" sz="1600" i="1" dirty="0"/>
              <a:t> em sistema de 	</a:t>
            </a:r>
            <a:r>
              <a:rPr lang="es-419" sz="1600" i="1" dirty="0" err="1"/>
              <a:t>informação</a:t>
            </a:r>
            <a:r>
              <a:rPr lang="es-419" sz="1600" i="1" dirty="0"/>
              <a:t> geográfica (</a:t>
            </a:r>
            <a:r>
              <a:rPr lang="es-419" sz="1200" dirty="0"/>
              <a:t>http://www.urb.puc-rio.br/upload/dissertations/Luiz%20Rodolpho_CompletoKTTSQMNSlRCxrGIgqga2.pdf)</a:t>
            </a:r>
          </a:p>
          <a:p>
            <a:pPr marL="777875" lvl="2" indent="0">
              <a:spcAft>
                <a:spcPts val="600"/>
              </a:spcAft>
              <a:buNone/>
            </a:pPr>
            <a:r>
              <a:rPr lang="es-419" sz="1600" i="1" dirty="0"/>
              <a:t>	</a:t>
            </a:r>
            <a:r>
              <a:rPr lang="es-419" sz="1600" i="1" dirty="0" err="1"/>
              <a:t>Proposição</a:t>
            </a:r>
            <a:r>
              <a:rPr lang="es-419" sz="1600" i="1" dirty="0"/>
              <a:t> de políticas públicas para </a:t>
            </a:r>
            <a:r>
              <a:rPr lang="es-419" sz="1600" i="1" dirty="0" err="1"/>
              <a:t>inserção</a:t>
            </a:r>
            <a:r>
              <a:rPr lang="es-419" sz="1600" i="1" dirty="0"/>
              <a:t> de usinas </a:t>
            </a:r>
            <a:r>
              <a:rPr lang="es-419" sz="1600" i="1" dirty="0" err="1"/>
              <a:t>hidrelétricas</a:t>
            </a:r>
            <a:r>
              <a:rPr lang="es-419" sz="1600" i="1" dirty="0"/>
              <a:t> </a:t>
            </a:r>
            <a:r>
              <a:rPr lang="es-419" sz="1600" i="1" dirty="0" err="1"/>
              <a:t>reversíveis</a:t>
            </a:r>
            <a:r>
              <a:rPr lang="es-419" sz="1600" i="1" dirty="0"/>
              <a:t> no Brasil: </a:t>
            </a:r>
            <a:r>
              <a:rPr lang="es-419" sz="1600" i="1" dirty="0" err="1"/>
              <a:t>uma</a:t>
            </a:r>
            <a:r>
              <a:rPr lang="es-419" sz="1600" i="1" dirty="0"/>
              <a:t> </a:t>
            </a:r>
            <a:r>
              <a:rPr lang="es-419" sz="1600" i="1" dirty="0" err="1"/>
              <a:t>abordagem</a:t>
            </a:r>
            <a:r>
              <a:rPr lang="es-419" sz="1600" i="1" dirty="0"/>
              <a:t> multicriterio 	</a:t>
            </a:r>
            <a:r>
              <a:rPr lang="es-419" sz="1600" dirty="0"/>
              <a:t>(</a:t>
            </a:r>
            <a:r>
              <a:rPr lang="es-419" sz="1200" dirty="0"/>
              <a:t>https://www.maxwell.vrac.puc-rio.br/61298/61298.PDF)</a:t>
            </a:r>
          </a:p>
          <a:p>
            <a:pPr marL="411162" lvl="1" indent="0" algn="l">
              <a:spcAft>
                <a:spcPts val="600"/>
              </a:spcAft>
              <a:buNone/>
            </a:pPr>
            <a:endParaRPr lang="es-419" sz="2400" i="1" dirty="0"/>
          </a:p>
          <a:p>
            <a:pPr lvl="1">
              <a:spcAft>
                <a:spcPts val="600"/>
              </a:spcAft>
            </a:pPr>
            <a:endParaRPr lang="es-419" dirty="0">
              <a:highlight>
                <a:srgbClr val="FFFF00"/>
              </a:highlight>
            </a:endParaRPr>
          </a:p>
          <a:p>
            <a:pPr lvl="1">
              <a:spcAft>
                <a:spcPts val="600"/>
              </a:spcAft>
            </a:pPr>
            <a:endParaRPr lang="es-419" sz="1300" i="1" dirty="0"/>
          </a:p>
          <a:p>
            <a:pPr marL="411162" lvl="1" indent="0" algn="l">
              <a:spcAft>
                <a:spcPts val="600"/>
              </a:spcAft>
              <a:buNone/>
            </a:pPr>
            <a:r>
              <a:rPr lang="es-419" sz="1300" i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es-419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Producción científica </a:t>
            </a:r>
            <a:endParaRPr lang="es-419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2000" dirty="0"/>
              <a:t>Para el grupo de política y mercado, PSR y PUC contribuyeron con el texto del documento brasileño.</a:t>
            </a:r>
          </a:p>
          <a:p>
            <a:r>
              <a:rPr lang="es-ES" sz="2000" dirty="0"/>
              <a:t>En el grupo de innovación, PSR preparó un documento sobre la metodología de este proyecto y presentó un resumen en la reunión general.</a:t>
            </a:r>
            <a:endParaRPr lang="es-419" sz="2000" dirty="0"/>
          </a:p>
          <a:p>
            <a:endParaRPr lang="es-419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es-419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Fórum de </a:t>
            </a:r>
            <a:r>
              <a:rPr lang="es-419" b="1" dirty="0"/>
              <a:t>centrales reversibles </a:t>
            </a:r>
            <a:r>
              <a:rPr lang="es-419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del IHA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055098-311C-40B1-B89B-7B444FD55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9" t="22207" r="25626" b="28879"/>
          <a:stretch/>
        </p:blipFill>
        <p:spPr>
          <a:xfrm>
            <a:off x="1660061" y="2514600"/>
            <a:ext cx="887187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3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Sumario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es-419" dirty="0">
                <a:solidFill>
                  <a:schemeClr val="bg1">
                    <a:lumMod val="50000"/>
                  </a:schemeClr>
                </a:solidFill>
              </a:rPr>
              <a:t>Introducción</a:t>
            </a:r>
          </a:p>
          <a:p>
            <a:pPr marL="63500" indent="0">
              <a:buNone/>
            </a:pPr>
            <a:r>
              <a:rPr lang="es-419" dirty="0"/>
              <a:t>Abordaje metodológico</a:t>
            </a:r>
          </a:p>
          <a:p>
            <a:pPr marL="406400" lvl="2" indent="0">
              <a:lnSpc>
                <a:spcPct val="100000"/>
              </a:lnSpc>
              <a:spcAft>
                <a:spcPts val="1800"/>
              </a:spcAft>
              <a:buSzPct val="50000"/>
              <a:buNone/>
            </a:pPr>
            <a:r>
              <a:rPr lang="es-419" b="1" i="1" dirty="0">
                <a:ea typeface="+mn-ea"/>
                <a:cs typeface="+mn-cs"/>
              </a:rPr>
              <a:t>Bottom-up</a:t>
            </a:r>
          </a:p>
          <a:p>
            <a:pPr marL="400050" lvl="1" indent="0">
              <a:buNone/>
            </a:pPr>
            <a:r>
              <a:rPr lang="es-419" b="1" i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Top-</a:t>
            </a:r>
            <a:r>
              <a:rPr lang="es-419" b="1" i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down</a:t>
            </a:r>
            <a:endParaRPr lang="es-419" b="1" i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27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Alternativas topológicas de centrales Reversibles en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73BAB32-8CA3-4890-AECD-84597D240852}"/>
              </a:ext>
            </a:extLst>
          </p:cNvPr>
          <p:cNvSpPr/>
          <p:nvPr/>
        </p:nvSpPr>
        <p:spPr>
          <a:xfrm>
            <a:off x="1230715" y="1359636"/>
            <a:ext cx="1755930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Cerrado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AD698F-FDBC-4726-AA2B-97500D2F1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15248" r="30000" b="14591"/>
          <a:stretch/>
        </p:blipFill>
        <p:spPr>
          <a:xfrm>
            <a:off x="400493" y="1977033"/>
            <a:ext cx="2572850" cy="23253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5A45391-57B5-4172-9FB1-358BD45A2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5" t="9316" r="2500" b="21543"/>
          <a:stretch/>
        </p:blipFill>
        <p:spPr>
          <a:xfrm>
            <a:off x="3132905" y="1980575"/>
            <a:ext cx="3814517" cy="2724352"/>
          </a:xfrm>
          <a:prstGeom prst="rect">
            <a:avLst/>
          </a:prstGeom>
        </p:spPr>
      </p:pic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B947BF73-122C-422B-8D7F-ABF15E37505C}"/>
              </a:ext>
            </a:extLst>
          </p:cNvPr>
          <p:cNvSpPr/>
          <p:nvPr/>
        </p:nvSpPr>
        <p:spPr>
          <a:xfrm>
            <a:off x="4724400" y="1356369"/>
            <a:ext cx="2218419" cy="5588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Semiabierto</a:t>
            </a:r>
          </a:p>
        </p:txBody>
      </p:sp>
      <p:sp>
        <p:nvSpPr>
          <p:cNvPr id="26" name="Rectangle: Rounded Corners 5">
            <a:extLst>
              <a:ext uri="{FF2B5EF4-FFF2-40B4-BE49-F238E27FC236}">
                <a16:creationId xmlns:a16="http://schemas.microsoft.com/office/drawing/2014/main" id="{47D55653-B5B0-4266-8213-47730FF3D8BB}"/>
              </a:ext>
            </a:extLst>
          </p:cNvPr>
          <p:cNvSpPr/>
          <p:nvPr/>
        </p:nvSpPr>
        <p:spPr>
          <a:xfrm>
            <a:off x="10057186" y="1356369"/>
            <a:ext cx="1755931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Abierto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0908486-2712-4368-8D1B-ED82FF2D0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5" t="20000" r="23124" b="10000"/>
          <a:stretch/>
        </p:blipFill>
        <p:spPr>
          <a:xfrm>
            <a:off x="7085923" y="1977033"/>
            <a:ext cx="4739030" cy="347161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4D2447-D262-3EC9-133A-0A248F0217B9}"/>
              </a:ext>
            </a:extLst>
          </p:cNvPr>
          <p:cNvSpPr txBox="1"/>
          <p:nvPr/>
        </p:nvSpPr>
        <p:spPr>
          <a:xfrm>
            <a:off x="4332146" y="3361360"/>
            <a:ext cx="23622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sz="1800" b="0" dirty="0">
                <a:solidFill>
                  <a:schemeClr val="bg1"/>
                </a:solidFill>
                <a:latin typeface="+mn-lt"/>
              </a:rPr>
              <a:t>Embalse Existente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3979CD-C555-F137-8837-956D71223CF6}"/>
              </a:ext>
            </a:extLst>
          </p:cNvPr>
          <p:cNvSpPr txBox="1"/>
          <p:nvPr/>
        </p:nvSpPr>
        <p:spPr>
          <a:xfrm>
            <a:off x="7180783" y="2885551"/>
            <a:ext cx="14478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419" sz="1800" b="0" dirty="0">
                <a:solidFill>
                  <a:schemeClr val="bg1"/>
                </a:solidFill>
                <a:latin typeface="+mn-lt"/>
              </a:rPr>
              <a:t>Embalse Existente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BD2752C-1529-F06D-AAFE-9796FD27DA56}"/>
              </a:ext>
            </a:extLst>
          </p:cNvPr>
          <p:cNvSpPr txBox="1"/>
          <p:nvPr/>
        </p:nvSpPr>
        <p:spPr>
          <a:xfrm>
            <a:off x="3771124" y="2116970"/>
            <a:ext cx="23622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sz="1800" b="0" dirty="0">
                <a:solidFill>
                  <a:schemeClr val="bg1"/>
                </a:solidFill>
                <a:latin typeface="+mn-lt"/>
              </a:rPr>
              <a:t>Embalse Superior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C3E9EB-3D32-B4E6-85AF-184764497689}"/>
              </a:ext>
            </a:extLst>
          </p:cNvPr>
          <p:cNvSpPr txBox="1"/>
          <p:nvPr/>
        </p:nvSpPr>
        <p:spPr>
          <a:xfrm>
            <a:off x="10300996" y="4802318"/>
            <a:ext cx="143072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419" sz="1800" b="0" dirty="0">
                <a:solidFill>
                  <a:schemeClr val="bg1"/>
                </a:solidFill>
                <a:latin typeface="+mn-lt"/>
              </a:rPr>
              <a:t>Embalse Superior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4184276-8F3C-EDF4-2DF2-83D5A3177466}"/>
              </a:ext>
            </a:extLst>
          </p:cNvPr>
          <p:cNvSpPr txBox="1"/>
          <p:nvPr/>
        </p:nvSpPr>
        <p:spPr>
          <a:xfrm>
            <a:off x="587966" y="2006995"/>
            <a:ext cx="23622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s-419" sz="1800" b="0" dirty="0">
                <a:solidFill>
                  <a:schemeClr val="bg1"/>
                </a:solidFill>
                <a:latin typeface="+mn-lt"/>
              </a:rPr>
              <a:t>Embalse Superior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14CE426-3AEE-BA3B-5698-9FB296250912}"/>
              </a:ext>
            </a:extLst>
          </p:cNvPr>
          <p:cNvSpPr txBox="1"/>
          <p:nvPr/>
        </p:nvSpPr>
        <p:spPr>
          <a:xfrm>
            <a:off x="413795" y="3911834"/>
            <a:ext cx="23622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sz="1800" b="0" dirty="0">
                <a:solidFill>
                  <a:schemeClr val="bg1"/>
                </a:solidFill>
                <a:latin typeface="+mn-lt"/>
              </a:rPr>
              <a:t>Embalse Inferior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4D5D97-5AC1-A32A-62C9-167C401A17E3}"/>
              </a:ext>
            </a:extLst>
          </p:cNvPr>
          <p:cNvSpPr txBox="1"/>
          <p:nvPr/>
        </p:nvSpPr>
        <p:spPr>
          <a:xfrm>
            <a:off x="1676400" y="5282625"/>
            <a:ext cx="1275603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s-419" sz="1600" b="0" dirty="0">
                <a:solidFill>
                  <a:schemeClr val="bg1"/>
                </a:solidFill>
                <a:latin typeface="+mn-lt"/>
              </a:rPr>
              <a:t>Circuito de Generación</a:t>
            </a:r>
          </a:p>
        </p:txBody>
      </p:sp>
    </p:spTree>
    <p:extLst>
      <p:ext uri="{BB962C8B-B14F-4D97-AF65-F5344CB8AC3E}">
        <p14:creationId xmlns:p14="http://schemas.microsoft.com/office/powerpoint/2010/main" val="119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16B8A3B2-3A62-B74B-96EA-A44EEE257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9" t="38599" r="4375" b="26196"/>
          <a:stretch/>
        </p:blipFill>
        <p:spPr>
          <a:xfrm>
            <a:off x="8883196" y="4103513"/>
            <a:ext cx="3080200" cy="14634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6195B0D4-89DE-5903-5379-CD9484591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38" t="37397" r="33271" b="21314"/>
          <a:stretch/>
        </p:blipFill>
        <p:spPr>
          <a:xfrm>
            <a:off x="5573944" y="1732096"/>
            <a:ext cx="2920963" cy="3834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Flujograma del módulo de centrales reversibles en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9</a:t>
            </a:fld>
            <a:endParaRPr lang="pt-BR" noProof="0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73BAB32-8CA3-4890-AECD-84597D240852}"/>
              </a:ext>
            </a:extLst>
          </p:cNvPr>
          <p:cNvSpPr/>
          <p:nvPr/>
        </p:nvSpPr>
        <p:spPr>
          <a:xfrm>
            <a:off x="299172" y="1133619"/>
            <a:ext cx="2673998" cy="5588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Aplicación de Filtros</a:t>
            </a: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19779B6C-4C3C-40A6-87F5-E285B7CF5C78}"/>
              </a:ext>
            </a:extLst>
          </p:cNvPr>
          <p:cNvSpPr/>
          <p:nvPr/>
        </p:nvSpPr>
        <p:spPr>
          <a:xfrm>
            <a:off x="3398920" y="1107557"/>
            <a:ext cx="5080268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Búsqueda Intensiva (</a:t>
            </a:r>
            <a:r>
              <a:rPr lang="es-419" sz="1800" b="0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Screening</a:t>
            </a: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es-419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Arrow: Right 9">
            <a:extLst>
              <a:ext uri="{FF2B5EF4-FFF2-40B4-BE49-F238E27FC236}">
                <a16:creationId xmlns:a16="http://schemas.microsoft.com/office/drawing/2014/main" id="{98925E32-F787-4BEB-BD96-2F8391EEF567}"/>
              </a:ext>
            </a:extLst>
          </p:cNvPr>
          <p:cNvSpPr/>
          <p:nvPr/>
        </p:nvSpPr>
        <p:spPr>
          <a:xfrm>
            <a:off x="3053649" y="1183886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E46FEC5C-65D3-457E-AE9D-7797782C3535}"/>
              </a:ext>
            </a:extLst>
          </p:cNvPr>
          <p:cNvSpPr/>
          <p:nvPr/>
        </p:nvSpPr>
        <p:spPr>
          <a:xfrm>
            <a:off x="8904938" y="1098197"/>
            <a:ext cx="3058462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Optimización del Embalse</a:t>
            </a:r>
            <a:endParaRPr lang="es-419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Arrow: Right 9">
            <a:extLst>
              <a:ext uri="{FF2B5EF4-FFF2-40B4-BE49-F238E27FC236}">
                <a16:creationId xmlns:a16="http://schemas.microsoft.com/office/drawing/2014/main" id="{94509CC6-F82D-441E-B7AF-675AA5374412}"/>
              </a:ext>
            </a:extLst>
          </p:cNvPr>
          <p:cNvSpPr/>
          <p:nvPr/>
        </p:nvSpPr>
        <p:spPr>
          <a:xfrm>
            <a:off x="8567041" y="1175918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7E7B28F-85B2-47DB-A680-2229F829D7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01" t="11292" r="4332" b="12250"/>
          <a:stretch/>
        </p:blipFill>
        <p:spPr>
          <a:xfrm>
            <a:off x="306170" y="1745403"/>
            <a:ext cx="2667000" cy="385695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34525E6-8581-409A-A4E5-6BB47FB808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970" t="28638" r="28813" b="13250"/>
          <a:stretch/>
        </p:blipFill>
        <p:spPr>
          <a:xfrm>
            <a:off x="3406213" y="1733070"/>
            <a:ext cx="2148901" cy="38569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BC7AE48-21C8-F822-9AFD-E8659339A254}"/>
              </a:ext>
            </a:extLst>
          </p:cNvPr>
          <p:cNvSpPr txBox="1"/>
          <p:nvPr/>
        </p:nvSpPr>
        <p:spPr>
          <a:xfrm>
            <a:off x="3436648" y="1759746"/>
            <a:ext cx="1568546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sz="1800" b="0" dirty="0">
                <a:solidFill>
                  <a:schemeClr val="bg1"/>
                </a:solidFill>
                <a:latin typeface="+mn-lt"/>
              </a:rPr>
              <a:t>Sitios Alternativos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FD53426-1B28-6F0F-9157-28E523AF6BC7}"/>
              </a:ext>
            </a:extLst>
          </p:cNvPr>
          <p:cNvSpPr txBox="1"/>
          <p:nvPr/>
        </p:nvSpPr>
        <p:spPr>
          <a:xfrm>
            <a:off x="5588135" y="1754155"/>
            <a:ext cx="169615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sz="1800" b="0" dirty="0">
                <a:solidFill>
                  <a:schemeClr val="bg1"/>
                </a:solidFill>
                <a:latin typeface="+mn-lt"/>
              </a:rPr>
              <a:t>Mejores Proyectos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C91C72B-9ADF-1716-EE29-42D02AD0E11C}"/>
              </a:ext>
            </a:extLst>
          </p:cNvPr>
          <p:cNvSpPr/>
          <p:nvPr/>
        </p:nvSpPr>
        <p:spPr bwMode="auto">
          <a:xfrm>
            <a:off x="1319557" y="2796432"/>
            <a:ext cx="228600" cy="457200"/>
          </a:xfrm>
          <a:prstGeom prst="rect">
            <a:avLst/>
          </a:prstGeom>
          <a:noFill/>
          <a:ln w="28575" cap="flat" cmpd="sng" algn="ctr">
            <a:solidFill>
              <a:srgbClr val="081B2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1E3586F-F30A-072F-485A-F3286E1651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526128" y="1754155"/>
            <a:ext cx="1860884" cy="1077113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900D425-6F7F-AF14-A514-BD8633A79388}"/>
              </a:ext>
            </a:extLst>
          </p:cNvPr>
          <p:cNvCxnSpPr>
            <a:cxnSpLocks/>
          </p:cNvCxnSpPr>
          <p:nvPr/>
        </p:nvCxnSpPr>
        <p:spPr bwMode="auto">
          <a:xfrm>
            <a:off x="1536280" y="3218677"/>
            <a:ext cx="1881538" cy="2360568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" name="Rectangle: Rounded Corners 6">
            <a:extLst>
              <a:ext uri="{FF2B5EF4-FFF2-40B4-BE49-F238E27FC236}">
                <a16:creationId xmlns:a16="http://schemas.microsoft.com/office/drawing/2014/main" id="{B4F7E0A6-BFDE-FF12-72AE-31CEA331112B}"/>
              </a:ext>
            </a:extLst>
          </p:cNvPr>
          <p:cNvSpPr/>
          <p:nvPr/>
        </p:nvSpPr>
        <p:spPr>
          <a:xfrm>
            <a:off x="3398920" y="5579245"/>
            <a:ext cx="5080268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Presupuesto Simplificado</a:t>
            </a:r>
            <a:endParaRPr lang="es-419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2" name="Rectangle: Rounded Corners 6">
            <a:extLst>
              <a:ext uri="{FF2B5EF4-FFF2-40B4-BE49-F238E27FC236}">
                <a16:creationId xmlns:a16="http://schemas.microsoft.com/office/drawing/2014/main" id="{C5BE6FA1-4659-27EB-8FDA-B5B7B3067EDF}"/>
              </a:ext>
            </a:extLst>
          </p:cNvPr>
          <p:cNvSpPr/>
          <p:nvPr/>
        </p:nvSpPr>
        <p:spPr>
          <a:xfrm>
            <a:off x="8873864" y="5579245"/>
            <a:ext cx="3098861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Presupuesto Final</a:t>
            </a:r>
            <a:endParaRPr lang="es-419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" name="Arrow: Right 9">
            <a:extLst>
              <a:ext uri="{FF2B5EF4-FFF2-40B4-BE49-F238E27FC236}">
                <a16:creationId xmlns:a16="http://schemas.microsoft.com/office/drawing/2014/main" id="{A2E7DF51-D9A1-623C-E212-0EDD3C0F8507}"/>
              </a:ext>
            </a:extLst>
          </p:cNvPr>
          <p:cNvSpPr/>
          <p:nvPr/>
        </p:nvSpPr>
        <p:spPr>
          <a:xfrm>
            <a:off x="8557710" y="5631875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248D98C-F6C9-94D4-A8B7-9442CAD7817E}"/>
              </a:ext>
            </a:extLst>
          </p:cNvPr>
          <p:cNvSpPr txBox="1"/>
          <p:nvPr/>
        </p:nvSpPr>
        <p:spPr>
          <a:xfrm>
            <a:off x="278125" y="5614688"/>
            <a:ext cx="2695046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es-419" b="0" dirty="0">
                <a:solidFill>
                  <a:schemeClr val="tx1"/>
                </a:solidFill>
                <a:latin typeface="+mn-lt"/>
              </a:rPr>
              <a:t>Estudio de caso: </a:t>
            </a:r>
          </a:p>
          <a:p>
            <a:pPr algn="l"/>
            <a:r>
              <a:rPr lang="es-419" b="0" dirty="0">
                <a:solidFill>
                  <a:schemeClr val="tx1"/>
                </a:solidFill>
                <a:latin typeface="+mn-lt"/>
              </a:rPr>
              <a:t>Ciclo semiabierto el la CH </a:t>
            </a:r>
            <a:r>
              <a:rPr lang="es-419" b="0" dirty="0" err="1">
                <a:solidFill>
                  <a:schemeClr val="tx1"/>
                </a:solidFill>
                <a:latin typeface="+mn-lt"/>
              </a:rPr>
              <a:t>Sobradinho</a:t>
            </a:r>
            <a:endParaRPr lang="es-419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9" name="Rectangle: Rounded Corners 6">
            <a:extLst>
              <a:ext uri="{FF2B5EF4-FFF2-40B4-BE49-F238E27FC236}">
                <a16:creationId xmlns:a16="http://schemas.microsoft.com/office/drawing/2014/main" id="{44023045-EDCB-E064-9EC6-E8645DCCF20B}"/>
              </a:ext>
            </a:extLst>
          </p:cNvPr>
          <p:cNvSpPr/>
          <p:nvPr/>
        </p:nvSpPr>
        <p:spPr>
          <a:xfrm>
            <a:off x="8873864" y="3503251"/>
            <a:ext cx="3089531" cy="5588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s-419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Proyecto de Ingeniería</a:t>
            </a:r>
            <a:endParaRPr lang="es-419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9B63CD69-9C63-E694-6B52-DC97953B0B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483" t="49398" r="31574" b="34654"/>
          <a:stretch/>
        </p:blipFill>
        <p:spPr>
          <a:xfrm>
            <a:off x="8904936" y="1705360"/>
            <a:ext cx="3058460" cy="1448387"/>
          </a:xfrm>
          <a:prstGeom prst="rect">
            <a:avLst/>
          </a:prstGeom>
        </p:spPr>
      </p:pic>
      <p:sp>
        <p:nvSpPr>
          <p:cNvPr id="34" name="Arrow: Right 9">
            <a:extLst>
              <a:ext uri="{FF2B5EF4-FFF2-40B4-BE49-F238E27FC236}">
                <a16:creationId xmlns:a16="http://schemas.microsoft.com/office/drawing/2014/main" id="{D22FD5D8-1F16-C798-997B-3EA564B8606F}"/>
              </a:ext>
            </a:extLst>
          </p:cNvPr>
          <p:cNvSpPr/>
          <p:nvPr/>
        </p:nvSpPr>
        <p:spPr>
          <a:xfrm rot="5400000">
            <a:off x="10269053" y="3115920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86926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3774</TotalTime>
  <Words>1113</Words>
  <Application>Microsoft Office PowerPoint</Application>
  <PresentationFormat>Widescreen</PresentationFormat>
  <Paragraphs>179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33" baseType="lpstr">
      <vt:lpstr>Cambria Math</vt:lpstr>
      <vt:lpstr>Myriad Pro</vt:lpstr>
      <vt:lpstr>Minion</vt:lpstr>
      <vt:lpstr>Tahoma</vt:lpstr>
      <vt:lpstr>Arial</vt:lpstr>
      <vt:lpstr>Wingdings</vt:lpstr>
      <vt:lpstr>Myriad Pro Black</vt:lpstr>
      <vt:lpstr>PSR_Template_PPT_3.1_por</vt:lpstr>
      <vt:lpstr>1_PSR_Template_PPT_3.1_por</vt:lpstr>
      <vt:lpstr>Apresentação do PowerPoint</vt:lpstr>
      <vt:lpstr>Centrales Hidroeléctricas Reversibles Proyecto de Investigación y Desarrollo  Workshop CIER, 15/12/22</vt:lpstr>
      <vt:lpstr>Sumario</vt:lpstr>
      <vt:lpstr>Proyecto de I&amp;D sobre centrales hidroeléctricas reversibles (CHR)</vt:lpstr>
      <vt:lpstr>Producción científica </vt:lpstr>
      <vt:lpstr>Fórum de centrales reversibles del IHA</vt:lpstr>
      <vt:lpstr>Sumario</vt:lpstr>
      <vt:lpstr>Alternativas topológicas de centrales Reversibles en HERA</vt:lpstr>
      <vt:lpstr>Flujograma del módulo de centrales reversibles en HERA</vt:lpstr>
      <vt:lpstr>Aplicación de filtros fisiográficos</vt:lpstr>
      <vt:lpstr>Búsqueda intensiva (screening) – sitios alternativos</vt:lpstr>
      <vt:lpstr>Búsqueda intensiva (screening) – mejores proyectos</vt:lpstr>
      <vt:lpstr>Búsqueda Intensiva (Screening) – presupuesto simplificado</vt:lpstr>
      <vt:lpstr>Filtros para restricciones espaciales para los embalses</vt:lpstr>
      <vt:lpstr>Optimización de embalses</vt:lpstr>
      <vt:lpstr>Workflow del módulo de ingeniería</vt:lpstr>
      <vt:lpstr>Proyectos de ingeniería</vt:lpstr>
      <vt:lpstr>Sumario</vt:lpstr>
      <vt:lpstr>Metodología para la planificación de la expansión</vt:lpstr>
      <vt:lpstr>Escenarios de expansión evaluados hasta 2050</vt:lpstr>
      <vt:lpstr>Operación de la CHR (2050)</vt:lpstr>
      <vt:lpstr>Reservas operativas: CHR en NE 4h (2050) - hidrología 01</vt:lpstr>
      <vt:lpstr>Discusión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Rodolpho Albuquerque</cp:lastModifiedBy>
  <cp:revision>205</cp:revision>
  <dcterms:created xsi:type="dcterms:W3CDTF">2021-02-05T13:54:58Z</dcterms:created>
  <dcterms:modified xsi:type="dcterms:W3CDTF">2022-12-15T21:17:46Z</dcterms:modified>
</cp:coreProperties>
</file>